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2" r:id="rId6"/>
    <p:sldId id="265" r:id="rId7"/>
    <p:sldId id="266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D09D"/>
    <a:srgbClr val="113A82"/>
    <a:srgbClr val="D6E6FF"/>
    <a:srgbClr val="FF4F5A"/>
    <a:srgbClr val="FF6699"/>
    <a:srgbClr val="EF5E6C"/>
    <a:srgbClr val="CBA383"/>
    <a:srgbClr val="FFA7AC"/>
    <a:srgbClr val="FFFFFF"/>
    <a:srgbClr val="FFD8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82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0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0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89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099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3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3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4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4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2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1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5685"/>
            <a:ext cx="9144000" cy="51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3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11"/>
          <p:cNvSpPr txBox="1">
            <a:spLocks/>
          </p:cNvSpPr>
          <p:nvPr/>
        </p:nvSpPr>
        <p:spPr>
          <a:xfrm>
            <a:off x="3194031" y="1767505"/>
            <a:ext cx="5562599" cy="651845"/>
          </a:xfrm>
          <a:prstGeom prst="rect">
            <a:avLst/>
          </a:prstGeom>
        </p:spPr>
        <p:txBody>
          <a:bodyPr lIns="91438" tIns="45719" rIns="91438" bIns="45719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PATHWAY TO ENGLISH</a:t>
            </a:r>
          </a:p>
        </p:txBody>
      </p:sp>
      <p:cxnSp>
        <p:nvCxnSpPr>
          <p:cNvPr id="11" name="直線コネクタ 9"/>
          <p:cNvCxnSpPr/>
          <p:nvPr/>
        </p:nvCxnSpPr>
        <p:spPr>
          <a:xfrm>
            <a:off x="3952614" y="2690923"/>
            <a:ext cx="4576597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2" name="タイトル 1"/>
          <p:cNvSpPr txBox="1">
            <a:spLocks/>
          </p:cNvSpPr>
          <p:nvPr/>
        </p:nvSpPr>
        <p:spPr>
          <a:xfrm>
            <a:off x="3684534" y="1123951"/>
            <a:ext cx="5073868" cy="469019"/>
          </a:xfrm>
          <a:prstGeom prst="rect">
            <a:avLst/>
          </a:prstGeom>
        </p:spPr>
        <p:txBody>
          <a:bodyPr lIns="91438" tIns="45719" rIns="91438" bIns="45719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48259" y="2787390"/>
            <a:ext cx="2182133" cy="33855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FOR SMA/MA GRADE X</a:t>
            </a:r>
            <a:endParaRPr lang="id-ID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9601" y="438151"/>
            <a:ext cx="2673425" cy="3695503"/>
            <a:chOff x="609601" y="438151"/>
            <a:chExt cx="2673425" cy="3695503"/>
          </a:xfrm>
        </p:grpSpPr>
        <p:sp>
          <p:nvSpPr>
            <p:cNvPr id="16" name="Cube 15"/>
            <p:cNvSpPr/>
            <p:nvPr/>
          </p:nvSpPr>
          <p:spPr>
            <a:xfrm>
              <a:off x="609601" y="438151"/>
              <a:ext cx="2673425" cy="3695503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4171" tIns="107085" rIns="214171" bIns="107085"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1" y="541905"/>
              <a:ext cx="2514599" cy="35917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2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635994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334000" y="514350"/>
            <a:ext cx="3602704" cy="787104"/>
            <a:chOff x="1332241" y="545950"/>
            <a:chExt cx="3477242" cy="890291"/>
          </a:xfrm>
        </p:grpSpPr>
        <p:grpSp>
          <p:nvGrpSpPr>
            <p:cNvPr id="24" name="Group 23"/>
            <p:cNvGrpSpPr/>
            <p:nvPr/>
          </p:nvGrpSpPr>
          <p:grpSpPr>
            <a:xfrm>
              <a:off x="1332241" y="545950"/>
              <a:ext cx="3462226" cy="890291"/>
              <a:chOff x="1332241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Rectangle 25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332241" y="579441"/>
                <a:ext cx="3462226" cy="835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Good Habits during Pandemics</a:t>
                </a: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392545" y="200950"/>
            <a:ext cx="1396836" cy="937031"/>
            <a:chOff x="55507" y="128083"/>
            <a:chExt cx="1862449" cy="1249375"/>
          </a:xfrm>
        </p:grpSpPr>
        <p:sp>
          <p:nvSpPr>
            <p:cNvPr id="29" name="Rectangle 28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42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2234" y="128083"/>
              <a:ext cx="12257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 dirty="0">
                  <a:solidFill>
                    <a:schemeClr val="bg1">
                      <a:lumMod val="95000"/>
                    </a:schemeClr>
                  </a:solidFill>
                </a:rPr>
                <a:t>UNIT 4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393310" y="127109"/>
            <a:ext cx="378257" cy="1174344"/>
            <a:chOff x="1389861" y="29628"/>
            <a:chExt cx="504343" cy="1406612"/>
          </a:xfrm>
        </p:grpSpPr>
        <p:sp>
          <p:nvSpPr>
            <p:cNvPr id="35" name="Rectangle 34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645" y="4112774"/>
            <a:ext cx="19755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00367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7" b="14671"/>
          <a:stretch/>
        </p:blipFill>
        <p:spPr>
          <a:xfrm>
            <a:off x="0" y="85854"/>
            <a:ext cx="5791200" cy="451257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8800" y="723885"/>
            <a:ext cx="3124200" cy="3236516"/>
          </a:xfrm>
          <a:prstGeom prst="foldedCorner">
            <a:avLst>
              <a:gd name="adj" fmla="val 27085"/>
            </a:avLst>
          </a:prstGeom>
          <a:solidFill>
            <a:srgbClr val="113A82"/>
          </a:solidFill>
          <a:ln w="38100">
            <a:solidFill>
              <a:srgbClr val="D6E6FF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marL="0" indent="0">
              <a:buNone/>
            </a:pPr>
            <a:endParaRPr lang="en-US" sz="2000" b="1" i="1" dirty="0">
              <a:solidFill>
                <a:srgbClr val="D6E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2713" indent="0">
              <a:buNone/>
            </a:pPr>
            <a:r>
              <a:rPr lang="en-US" sz="2000" b="1" i="1" dirty="0">
                <a:solidFill>
                  <a:srgbClr val="D6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you ever read manuals to make something? Have you ever done something based on tips you have read? Manuals and tips are </a:t>
            </a:r>
            <a:r>
              <a:rPr lang="en-US" sz="2000" b="1" i="1" u="sng" dirty="0">
                <a:solidFill>
                  <a:srgbClr val="D6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 texts</a:t>
            </a:r>
            <a:r>
              <a:rPr lang="en-US" sz="2000" b="1" i="1" dirty="0">
                <a:solidFill>
                  <a:srgbClr val="D6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6200" y="3992360"/>
            <a:ext cx="18288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Source: freepik.com/</a:t>
            </a:r>
            <a:r>
              <a:rPr lang="en-US" sz="1400" dirty="0" err="1">
                <a:solidFill>
                  <a:schemeClr val="tx1"/>
                </a:solidFill>
              </a:rPr>
              <a:t>storyset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466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6751"/>
            <a:ext cx="8153400" cy="990599"/>
          </a:xfrm>
          <a:prstGeom prst="roundRect">
            <a:avLst/>
          </a:prstGeom>
          <a:solidFill>
            <a:srgbClr val="113A82"/>
          </a:solidFill>
          <a:ln w="28575">
            <a:solidFill>
              <a:srgbClr val="D6E6FF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endParaRPr lang="en-US" sz="1100" dirty="0">
              <a:solidFill>
                <a:srgbClr val="D6E6FF"/>
              </a:solidFill>
            </a:endParaRPr>
          </a:p>
          <a:p>
            <a:pPr marL="0" indent="0" algn="just">
              <a:buNone/>
            </a:pPr>
            <a:r>
              <a:rPr lang="en-US" sz="2000" dirty="0">
                <a:solidFill>
                  <a:srgbClr val="D6E6FF"/>
                </a:solidFill>
              </a:rPr>
              <a:t>If you want your dialogue to sound like a native speaker, you may try to use other expressions instead of repeating the same responses many times.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62844" y="1809750"/>
            <a:ext cx="1828800" cy="1333501"/>
          </a:xfrm>
          <a:prstGeom prst="roundRect">
            <a:avLst/>
          </a:prstGeom>
          <a:noFill/>
          <a:ln w="28575" cap="flat" cmpd="sng" algn="ctr">
            <a:solidFill>
              <a:srgbClr val="113A8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113A82"/>
                </a:solidFill>
              </a:rPr>
              <a:t>Instead of “</a:t>
            </a:r>
            <a:r>
              <a:rPr lang="en-US" sz="1600" b="1" i="1" dirty="0">
                <a:solidFill>
                  <a:srgbClr val="113A82"/>
                </a:solidFill>
              </a:rPr>
              <a:t>Yes</a:t>
            </a:r>
            <a:r>
              <a:rPr lang="en-US" sz="1600" dirty="0">
                <a:solidFill>
                  <a:srgbClr val="113A82"/>
                </a:solidFill>
              </a:rPr>
              <a:t>”: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Definitely.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By all means.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You bet.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Why not?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209550"/>
            <a:ext cx="2895600" cy="689371"/>
          </a:xfrm>
          <a:prstGeom prst="roundRect">
            <a:avLst/>
          </a:prstGeom>
          <a:solidFill>
            <a:srgbClr val="113A82"/>
          </a:solidFill>
          <a:ln>
            <a:solidFill>
              <a:srgbClr val="D6E6F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>
                <a:solidFill>
                  <a:srgbClr val="D6E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Remember!</a:t>
            </a:r>
            <a:endParaRPr lang="en-US" sz="3600" dirty="0">
              <a:solidFill>
                <a:srgbClr val="D6E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901244" y="1809749"/>
            <a:ext cx="2356556" cy="1333501"/>
          </a:xfrm>
          <a:prstGeom prst="roundRect">
            <a:avLst/>
          </a:prstGeom>
          <a:noFill/>
          <a:ln w="28575" cap="flat" cmpd="sng" algn="ctr">
            <a:solidFill>
              <a:srgbClr val="113A8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113A82"/>
                </a:solidFill>
              </a:rPr>
              <a:t>Instead of “</a:t>
            </a:r>
            <a:r>
              <a:rPr lang="en-US" sz="1600" b="1" i="1" dirty="0">
                <a:solidFill>
                  <a:srgbClr val="113A82"/>
                </a:solidFill>
              </a:rPr>
              <a:t>No</a:t>
            </a:r>
            <a:r>
              <a:rPr lang="en-US" sz="1600" dirty="0">
                <a:solidFill>
                  <a:srgbClr val="113A82"/>
                </a:solidFill>
              </a:rPr>
              <a:t>”: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I wish I could.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Maybe another time.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Not likely.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That doesn’t work.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876800" y="3295649"/>
            <a:ext cx="2819400" cy="1333501"/>
          </a:xfrm>
          <a:prstGeom prst="roundRect">
            <a:avLst/>
          </a:prstGeom>
          <a:noFill/>
          <a:ln w="28575" cap="flat" cmpd="sng" algn="ctr">
            <a:solidFill>
              <a:srgbClr val="113A8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113A82"/>
                </a:solidFill>
              </a:rPr>
              <a:t>Instead of “</a:t>
            </a:r>
            <a:r>
              <a:rPr lang="en-US" sz="1600" b="1" i="1" dirty="0">
                <a:solidFill>
                  <a:srgbClr val="113A82"/>
                </a:solidFill>
              </a:rPr>
              <a:t>Thank you</a:t>
            </a:r>
            <a:r>
              <a:rPr lang="en-US" sz="1600" dirty="0">
                <a:solidFill>
                  <a:srgbClr val="113A82"/>
                </a:solidFill>
              </a:rPr>
              <a:t>”: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That’s very kind of you.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Many thanks.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I can’t thank you enough.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Thanks a bunch.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867400" y="1809749"/>
            <a:ext cx="2743200" cy="1333501"/>
          </a:xfrm>
          <a:prstGeom prst="roundRect">
            <a:avLst/>
          </a:prstGeom>
          <a:noFill/>
          <a:ln w="28575" cap="flat" cmpd="sng" algn="ctr">
            <a:solidFill>
              <a:srgbClr val="113A8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113A82"/>
                </a:solidFill>
              </a:rPr>
              <a:t>Instead of “</a:t>
            </a:r>
            <a:r>
              <a:rPr lang="en-US" sz="1600" b="1" i="1" dirty="0">
                <a:solidFill>
                  <a:srgbClr val="113A82"/>
                </a:solidFill>
              </a:rPr>
              <a:t>You’re welcome</a:t>
            </a:r>
            <a:r>
              <a:rPr lang="en-US" sz="1600" dirty="0">
                <a:solidFill>
                  <a:srgbClr val="113A82"/>
                </a:solidFill>
              </a:rPr>
              <a:t>”: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My pleasure.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Glad to be of assistance.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Don’t mention it.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You got it.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183922" y="3295649"/>
            <a:ext cx="2971800" cy="1333501"/>
          </a:xfrm>
          <a:prstGeom prst="roundRect">
            <a:avLst/>
          </a:prstGeom>
          <a:noFill/>
          <a:ln w="28575" cap="flat" cmpd="sng" algn="ctr">
            <a:solidFill>
              <a:srgbClr val="113A8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113A82"/>
                </a:solidFill>
              </a:rPr>
              <a:t>Instead of “</a:t>
            </a:r>
            <a:r>
              <a:rPr lang="en-US" sz="1600" b="1" i="1" dirty="0">
                <a:solidFill>
                  <a:srgbClr val="113A82"/>
                </a:solidFill>
              </a:rPr>
              <a:t>I think</a:t>
            </a:r>
            <a:r>
              <a:rPr lang="en-US" sz="1600" dirty="0">
                <a:solidFill>
                  <a:srgbClr val="113A82"/>
                </a:solidFill>
              </a:rPr>
              <a:t>”: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I believe that . . . 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If you ask me, . . . 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In my point of view,  . . . 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113A82"/>
                </a:solidFill>
              </a:rPr>
              <a:t>As far as I’m concerned, . . . .</a:t>
            </a:r>
          </a:p>
        </p:txBody>
      </p:sp>
    </p:spTree>
    <p:extLst>
      <p:ext uri="{BB962C8B-B14F-4D97-AF65-F5344CB8AC3E}">
        <p14:creationId xmlns:p14="http://schemas.microsoft.com/office/powerpoint/2010/main" val="739320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chemeClr val="accent4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Procedure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56" y="1139429"/>
            <a:ext cx="8229600" cy="127992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200" dirty="0"/>
              <a:t>Two examples of procedure texts are manuals and tips. </a:t>
            </a:r>
            <a:r>
              <a:rPr lang="en-US" sz="2200" b="1" dirty="0"/>
              <a:t>Manuals</a:t>
            </a:r>
            <a:r>
              <a:rPr lang="en-US" sz="2200" dirty="0"/>
              <a:t> tell you a set of instructions to do something correctly. While </a:t>
            </a:r>
            <a:r>
              <a:rPr lang="en-US" sz="2200" b="1" dirty="0"/>
              <a:t>tips</a:t>
            </a:r>
            <a:r>
              <a:rPr lang="en-US" sz="2200" dirty="0"/>
              <a:t> advice you to do what is right or not to do what is wrong.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6956" y="2647951"/>
            <a:ext cx="8229600" cy="114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accent4">
                    <a:lumMod val="50000"/>
                  </a:schemeClr>
                </a:solidFill>
              </a:rPr>
              <a:t>A procedure text consists of:</a:t>
            </a:r>
          </a:p>
          <a:p>
            <a:pPr marL="225425" indent="-225425"/>
            <a:r>
              <a:rPr lang="en-US" sz="1800" b="1" dirty="0">
                <a:solidFill>
                  <a:schemeClr val="accent4">
                    <a:lumMod val="50000"/>
                  </a:schemeClr>
                </a:solidFill>
              </a:rPr>
              <a:t>Goal or aim</a:t>
            </a:r>
            <a:r>
              <a:rPr lang="en-US" sz="1800" dirty="0">
                <a:solidFill>
                  <a:schemeClr val="accent4">
                    <a:lumMod val="50000"/>
                  </a:schemeClr>
                </a:solidFill>
              </a:rPr>
              <a:t>, the purpose of doing or operating something; and</a:t>
            </a:r>
          </a:p>
          <a:p>
            <a:pPr marL="225425" indent="-225425"/>
            <a:r>
              <a:rPr lang="en-US" sz="1800" b="1" dirty="0">
                <a:solidFill>
                  <a:schemeClr val="accent4">
                    <a:lumMod val="50000"/>
                  </a:schemeClr>
                </a:solidFill>
              </a:rPr>
              <a:t>Steps</a:t>
            </a:r>
            <a:r>
              <a:rPr lang="en-US" sz="1800" dirty="0">
                <a:solidFill>
                  <a:schemeClr val="accent4">
                    <a:lumMod val="50000"/>
                  </a:schemeClr>
                </a:solidFill>
              </a:rPr>
              <a:t>, a set of instructions that must be carried out to achieve the goal or aim.</a:t>
            </a:r>
          </a:p>
          <a:p>
            <a:pPr marL="0" indent="0">
              <a:buNone/>
            </a:pPr>
            <a:endParaRPr lang="en-US" sz="1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Snip Single Corner Rectangle 4"/>
          <p:cNvSpPr/>
          <p:nvPr/>
        </p:nvSpPr>
        <p:spPr>
          <a:xfrm>
            <a:off x="476956" y="4019552"/>
            <a:ext cx="7600244" cy="490776"/>
          </a:xfrm>
          <a:prstGeom prst="snip1Rect">
            <a:avLst>
              <a:gd name="adj" fmla="val 50000"/>
            </a:avLst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The steps of a procedure text must be as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a sequence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from the first to the last.</a:t>
            </a:r>
          </a:p>
        </p:txBody>
      </p:sp>
    </p:spTree>
    <p:extLst>
      <p:ext uri="{BB962C8B-B14F-4D97-AF65-F5344CB8AC3E}">
        <p14:creationId xmlns:p14="http://schemas.microsoft.com/office/powerpoint/2010/main" val="2748300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613171"/>
          </a:xfrm>
          <a:solidFill>
            <a:schemeClr val="accent4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/>
              <a:t>Procedure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56" y="971551"/>
            <a:ext cx="8229600" cy="10668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000" dirty="0"/>
              <a:t>To help your listeners follow your instructions, you need to arrange the instructions using words to show time order. They allow us to understand the sequence of events in chronological order.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5537"/>
              </p:ext>
            </p:extLst>
          </p:nvPr>
        </p:nvGraphicFramePr>
        <p:xfrm>
          <a:off x="457200" y="2190752"/>
          <a:ext cx="8209844" cy="229108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052461">
                  <a:extLst>
                    <a:ext uri="{9D8B030D-6E8A-4147-A177-3AD203B41FA5}">
                      <a16:colId xmlns:a16="http://schemas.microsoft.com/office/drawing/2014/main" val="3939506354"/>
                    </a:ext>
                  </a:extLst>
                </a:gridCol>
                <a:gridCol w="2052461">
                  <a:extLst>
                    <a:ext uri="{9D8B030D-6E8A-4147-A177-3AD203B41FA5}">
                      <a16:colId xmlns:a16="http://schemas.microsoft.com/office/drawing/2014/main" val="1031733158"/>
                    </a:ext>
                  </a:extLst>
                </a:gridCol>
                <a:gridCol w="2052461">
                  <a:extLst>
                    <a:ext uri="{9D8B030D-6E8A-4147-A177-3AD203B41FA5}">
                      <a16:colId xmlns:a16="http://schemas.microsoft.com/office/drawing/2014/main" val="2997272132"/>
                    </a:ext>
                  </a:extLst>
                </a:gridCol>
                <a:gridCol w="2052461">
                  <a:extLst>
                    <a:ext uri="{9D8B030D-6E8A-4147-A177-3AD203B41FA5}">
                      <a16:colId xmlns:a16="http://schemas.microsoft.com/office/drawing/2014/main" val="1232140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 begin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 continue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 interrupt 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 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284353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dirty="0"/>
                        <a:t>First, . . . .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Then,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 the meantime,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At the end,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12671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dirty="0"/>
                        <a:t>First of all, . . . .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Next,</a:t>
                      </a:r>
                      <a:r>
                        <a:rPr lang="en-US" sz="1200" baseline="0" dirty="0"/>
                        <a:t> . . . .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Meanwhile,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At last,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023802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dirty="0"/>
                        <a:t>In the first place, . . . .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After that,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While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Finally,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37295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dirty="0"/>
                        <a:t>Number one, . . . .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Following that,</a:t>
                      </a:r>
                      <a:r>
                        <a:rPr lang="en-US" sz="1200" baseline="0" dirty="0"/>
                        <a:t> . . . .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As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Eventually,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94428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dirty="0"/>
                        <a:t>The first thing to do is .</a:t>
                      </a:r>
                      <a:r>
                        <a:rPr lang="en-US" sz="1200" baseline="0" dirty="0"/>
                        <a:t> . . .</a:t>
                      </a:r>
                      <a:endParaRPr lang="en-US" sz="1200" dirty="0"/>
                    </a:p>
                  </a:txBody>
                  <a:tcPr anchor="ctr"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 turn,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Lastly,</a:t>
                      </a:r>
                      <a:r>
                        <a:rPr lang="en-US" sz="1200" baseline="0" dirty="0"/>
                        <a:t> . . . . 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08984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anchor="ctr"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Second,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Untimately</a:t>
                      </a:r>
                      <a:r>
                        <a:rPr lang="en-US" sz="1200" dirty="0"/>
                        <a:t>, .</a:t>
                      </a:r>
                      <a:r>
                        <a:rPr lang="en-US" sz="1200" baseline="0" dirty="0"/>
                        <a:t> . . .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70046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anchor="ctr"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Henceforth, . . .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34912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371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6751"/>
            <a:ext cx="8153400" cy="99059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endParaRPr lang="en-US" sz="11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sz="2000" dirty="0">
                <a:solidFill>
                  <a:schemeClr val="bg1"/>
                </a:solidFill>
              </a:rPr>
              <a:t>Procedure texts use imperative sentences. An imperative sentence is a type of sentence that is commonly used to make commands, warnings, etc.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62844" y="1809750"/>
            <a:ext cx="2884312" cy="1333501"/>
          </a:xfrm>
          <a:prstGeom prst="round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accent4"/>
                </a:solidFill>
              </a:rPr>
              <a:t>Positive commands / Instructions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Take a deep sleep.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Hold your breath for few seconds.</a:t>
            </a:r>
            <a:endParaRPr lang="en-US" sz="1600" dirty="0">
              <a:solidFill>
                <a:schemeClr val="accent4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209550"/>
            <a:ext cx="3505200" cy="68937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Procedure Text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581400" y="2800348"/>
            <a:ext cx="2204156" cy="838199"/>
          </a:xfrm>
          <a:prstGeom prst="round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accent4"/>
                </a:solidFill>
              </a:rPr>
              <a:t>Warning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Take care of yourself.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Be careful.</a:t>
            </a:r>
            <a:endParaRPr lang="en-US" sz="1600" dirty="0">
              <a:solidFill>
                <a:schemeClr val="accent4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019800" y="2800348"/>
            <a:ext cx="2331155" cy="838199"/>
          </a:xfrm>
          <a:prstGeom prst="round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accent4"/>
                </a:solidFill>
              </a:rPr>
              <a:t>Invitation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Come with me.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Please join us for dinner.</a:t>
            </a:r>
            <a:endParaRPr lang="en-US" sz="1600" dirty="0">
              <a:solidFill>
                <a:schemeClr val="accent4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581400" y="3790952"/>
            <a:ext cx="1752600" cy="838199"/>
          </a:xfrm>
          <a:prstGeom prst="round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accent4"/>
                </a:solidFill>
              </a:rPr>
              <a:t>Wishes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Have a safe trip.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Have a nice day.</a:t>
            </a:r>
            <a:endParaRPr lang="en-US" sz="1600" dirty="0">
              <a:solidFill>
                <a:schemeClr val="accent4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581400" y="1809749"/>
            <a:ext cx="3962400" cy="838199"/>
          </a:xfrm>
          <a:prstGeom prst="round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accent4"/>
                </a:solidFill>
              </a:rPr>
              <a:t>Advice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Never forget the person who helps you.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Remember to add a spoon of salt to the soup.</a:t>
            </a:r>
            <a:endParaRPr lang="en-US" sz="1600" dirty="0">
              <a:solidFill>
                <a:schemeClr val="accent4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60022" y="3448052"/>
            <a:ext cx="2889956" cy="1181099"/>
          </a:xfrm>
          <a:prstGeom prst="round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accent4"/>
                </a:solidFill>
              </a:rPr>
              <a:t>Negative commands / Prohibitions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Don’t stay out late at night.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Don’t touch the wire.</a:t>
            </a:r>
            <a:endParaRPr lang="en-US" sz="1600" dirty="0">
              <a:solidFill>
                <a:schemeClr val="accent4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692422" y="3790948"/>
            <a:ext cx="2918178" cy="838204"/>
          </a:xfrm>
          <a:prstGeom prst="round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accent4"/>
                </a:solidFill>
              </a:rPr>
              <a:t>Request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Kindly send my regards to her.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accent4"/>
                </a:solidFill>
              </a:rPr>
              <a:t>Leave me alone.</a:t>
            </a:r>
            <a:endParaRPr lang="en-US" sz="16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72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618</Words>
  <Application>Microsoft Office PowerPoint</Application>
  <PresentationFormat>On-screen Show (16:9)</PresentationFormat>
  <Paragraphs>95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Procedure Text</vt:lpstr>
      <vt:lpstr>Procedure Text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MutiaRKinasih</dc:creator>
  <cp:lastModifiedBy>MutiaRKinasih</cp:lastModifiedBy>
  <cp:revision>113</cp:revision>
  <dcterms:created xsi:type="dcterms:W3CDTF">2020-01-31T07:09:35Z</dcterms:created>
  <dcterms:modified xsi:type="dcterms:W3CDTF">2022-05-18T07:32:21Z</dcterms:modified>
</cp:coreProperties>
</file>