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34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5" r:id="rId32"/>
    <p:sldId id="431" r:id="rId33"/>
    <p:sldId id="432" r:id="rId34"/>
    <p:sldId id="433" r:id="rId35"/>
    <p:sldId id="436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3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>
                <a:solidFill>
                  <a:srgbClr val="7030A0"/>
                </a:solidFill>
              </a:rPr>
              <a:t>Gerak</a:t>
            </a:r>
            <a:r>
              <a:rPr lang="en-US" sz="2400" i="1" dirty="0">
                <a:solidFill>
                  <a:srgbClr val="7030A0"/>
                </a:solidFill>
              </a:rPr>
              <a:t> single dan double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731586" y="5071052"/>
            <a:ext cx="84138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1–4 lakukan gerakan </a:t>
            </a:r>
            <a:r>
              <a:rPr lang="id-ID" sz="2400" i="1" dirty="0"/>
              <a:t>single step.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5–8, lakukan gerakan </a:t>
            </a:r>
            <a:r>
              <a:rPr lang="id-ID" sz="2400" i="1" dirty="0"/>
              <a:t>double step</a:t>
            </a:r>
            <a:r>
              <a:rPr lang="id-ID" sz="2400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pengulangan gerakan 4x8 hitungan, dengan irama 4/4.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9EF5EE6-8290-F7A8-8EE8-3C95C9F8BC06}"/>
              </a:ext>
            </a:extLst>
          </p:cNvPr>
          <p:cNvGrpSpPr/>
          <p:nvPr/>
        </p:nvGrpSpPr>
        <p:grpSpPr>
          <a:xfrm>
            <a:off x="2241730" y="1959767"/>
            <a:ext cx="6928028" cy="3024876"/>
            <a:chOff x="2241730" y="1959767"/>
            <a:chExt cx="7569960" cy="33632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1155E12-454B-3179-B270-D9D12922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66" t="11079" r="7754" b="3098"/>
            <a:stretch/>
          </p:blipFill>
          <p:spPr>
            <a:xfrm>
              <a:off x="2241730" y="1959767"/>
              <a:ext cx="4430333" cy="3363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CC50B75-F2E4-60A6-0B81-1C40939520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24" t="11079" r="7754" b="3098"/>
            <a:stretch/>
          </p:blipFill>
          <p:spPr>
            <a:xfrm>
              <a:off x="6863767" y="1959767"/>
              <a:ext cx="2947923" cy="336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8885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>
                <a:solidFill>
                  <a:srgbClr val="7030A0"/>
                </a:solidFill>
              </a:rPr>
              <a:t>Gerak</a:t>
            </a:r>
            <a:r>
              <a:rPr lang="en-US" sz="2400" i="1" dirty="0">
                <a:solidFill>
                  <a:srgbClr val="7030A0"/>
                </a:solidFill>
              </a:rPr>
              <a:t> single dan double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731586" y="5071052"/>
            <a:ext cx="99468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Gerak </a:t>
            </a:r>
            <a:r>
              <a:rPr lang="id-ID" sz="2400" i="1" dirty="0"/>
              <a:t>single step </a:t>
            </a:r>
            <a:r>
              <a:rPr lang="id-ID" sz="2400" dirty="0"/>
              <a:t>dilakukan dengan melangkahkan kaki, satu langkah ke kanan dan ke kiri secara bergantian.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Adapun gerak </a:t>
            </a:r>
            <a:r>
              <a:rPr lang="id-ID" sz="2400" i="1" dirty="0"/>
              <a:t>double step </a:t>
            </a:r>
            <a:r>
              <a:rPr lang="id-ID" sz="2400" dirty="0"/>
              <a:t>dilakukan dengan melangkahkan kaki, dua langkah ke kanan dan dua langkah ke kiri secara bergantian.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9EF5EE6-8290-F7A8-8EE8-3C95C9F8BC06}"/>
              </a:ext>
            </a:extLst>
          </p:cNvPr>
          <p:cNvGrpSpPr/>
          <p:nvPr/>
        </p:nvGrpSpPr>
        <p:grpSpPr>
          <a:xfrm>
            <a:off x="2241730" y="1959767"/>
            <a:ext cx="6928028" cy="3024876"/>
            <a:chOff x="2241730" y="1959767"/>
            <a:chExt cx="7569960" cy="33632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1155E12-454B-3179-B270-D9D12922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66" t="11079" r="7754" b="3098"/>
            <a:stretch/>
          </p:blipFill>
          <p:spPr>
            <a:xfrm>
              <a:off x="2241730" y="1959767"/>
              <a:ext cx="4430333" cy="3363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CC50B75-F2E4-60A6-0B81-1C40939520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24" t="11079" r="7754" b="3098"/>
            <a:stretch/>
          </p:blipFill>
          <p:spPr>
            <a:xfrm>
              <a:off x="6863767" y="1959767"/>
              <a:ext cx="2947923" cy="336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9864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>
                <a:solidFill>
                  <a:srgbClr val="7030A0"/>
                </a:solidFill>
              </a:rPr>
              <a:t>Gerak</a:t>
            </a:r>
            <a:r>
              <a:rPr lang="en-US" sz="2400" i="1" dirty="0">
                <a:solidFill>
                  <a:srgbClr val="7030A0"/>
                </a:solidFill>
              </a:rPr>
              <a:t> marching dan V-step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98581" y="2641343"/>
            <a:ext cx="602191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1–4, lakukan gerakan </a:t>
            </a:r>
            <a:r>
              <a:rPr lang="id-ID" sz="2400" i="1" dirty="0"/>
              <a:t>marching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5–8, lakukan gerakan </a:t>
            </a:r>
            <a:r>
              <a:rPr lang="id-ID" sz="2400" i="1" dirty="0"/>
              <a:t>V-step</a:t>
            </a:r>
            <a:r>
              <a:rPr lang="id-ID" sz="2400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pengulangan gerakan 4x8 hitungan, dengan irama 4/4.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932FDC-887B-4229-2FEE-42C2BF85CF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3" t="11831" r="2152" b="3663"/>
          <a:stretch/>
        </p:blipFill>
        <p:spPr>
          <a:xfrm>
            <a:off x="6577339" y="1937861"/>
            <a:ext cx="5016944" cy="31550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6593C5-1ED5-DCE6-F94B-1789EB0FCA21}"/>
              </a:ext>
            </a:extLst>
          </p:cNvPr>
          <p:cNvSpPr txBox="1"/>
          <p:nvPr/>
        </p:nvSpPr>
        <p:spPr>
          <a:xfrm>
            <a:off x="6557577" y="5068437"/>
            <a:ext cx="1453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M</a:t>
            </a:r>
            <a:r>
              <a:rPr lang="en-US" sz="2400" i="1" dirty="0">
                <a:solidFill>
                  <a:srgbClr val="7030A0"/>
                </a:solidFill>
              </a:rPr>
              <a:t>arching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0327AD-1FE2-3C93-812A-337E3CF513BC}"/>
              </a:ext>
            </a:extLst>
          </p:cNvPr>
          <p:cNvSpPr txBox="1"/>
          <p:nvPr/>
        </p:nvSpPr>
        <p:spPr>
          <a:xfrm>
            <a:off x="9418856" y="5068437"/>
            <a:ext cx="1015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7030A0"/>
                </a:solidFill>
              </a:rPr>
              <a:t>V-step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17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>
                <a:solidFill>
                  <a:srgbClr val="7030A0"/>
                </a:solidFill>
              </a:rPr>
              <a:t>Gerak</a:t>
            </a:r>
            <a:r>
              <a:rPr lang="en-US" sz="2400" i="1" dirty="0">
                <a:solidFill>
                  <a:srgbClr val="7030A0"/>
                </a:solidFill>
              </a:rPr>
              <a:t> marching dan V-step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257950" y="2113782"/>
            <a:ext cx="602191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</a:t>
            </a:r>
            <a:r>
              <a:rPr lang="id-ID" sz="2400" i="1" dirty="0"/>
              <a:t>marching</a:t>
            </a:r>
            <a:r>
              <a:rPr lang="id-ID" sz="2400" dirty="0"/>
              <a:t> dan   </a:t>
            </a:r>
            <a:r>
              <a:rPr lang="id-ID" sz="2400" i="1" dirty="0"/>
              <a:t>V-step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Langkahkan kaki membentuk segitiga, yaitu kaki kanan melangkah maju serong kanan lalu diikuti kaki kiri diletakkan sejajar dengan kaki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Selanjutnya, kaki kanan melangkah serong ke belakang tengah dan diikuti kaki kiri merapat di samping kaki kanan.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932FDC-887B-4229-2FEE-42C2BF85CF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3" t="11831" r="2152" b="3663"/>
          <a:stretch/>
        </p:blipFill>
        <p:spPr>
          <a:xfrm>
            <a:off x="6577339" y="1937861"/>
            <a:ext cx="5016944" cy="31550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6593C5-1ED5-DCE6-F94B-1789EB0FCA21}"/>
              </a:ext>
            </a:extLst>
          </p:cNvPr>
          <p:cNvSpPr txBox="1"/>
          <p:nvPr/>
        </p:nvSpPr>
        <p:spPr>
          <a:xfrm>
            <a:off x="6557577" y="5068437"/>
            <a:ext cx="1453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M</a:t>
            </a:r>
            <a:r>
              <a:rPr lang="en-US" sz="2400" i="1" dirty="0">
                <a:solidFill>
                  <a:srgbClr val="7030A0"/>
                </a:solidFill>
              </a:rPr>
              <a:t>arching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0327AD-1FE2-3C93-812A-337E3CF513BC}"/>
              </a:ext>
            </a:extLst>
          </p:cNvPr>
          <p:cNvSpPr txBox="1"/>
          <p:nvPr/>
        </p:nvSpPr>
        <p:spPr>
          <a:xfrm>
            <a:off x="9418856" y="5068437"/>
            <a:ext cx="1015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7030A0"/>
                </a:solidFill>
              </a:rPr>
              <a:t>V-step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15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langkah biasa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5CC99D-139C-C2AA-BA12-9DC61BFA6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19" y="2079258"/>
            <a:ext cx="4183666" cy="36107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17189" y="2361130"/>
            <a:ext cx="68612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langkah biasa.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dengan berdiri tegak, kedua tangan di pinggang.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kaki kanan melangkah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kaki kiri melangkah di depan kaki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5, 7, gerakan seperti hitungan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6, 8, gerakan seperti hitungan 2.</a:t>
            </a:r>
          </a:p>
        </p:txBody>
      </p:sp>
    </p:spTree>
    <p:extLst>
      <p:ext uri="{BB962C8B-B14F-4D97-AF65-F5344CB8AC3E}">
        <p14:creationId xmlns:p14="http://schemas.microsoft.com/office/powerpoint/2010/main" val="1075680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langkah rapat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D6CAD9-A627-519E-DDEE-2879F44099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79" y="2139843"/>
            <a:ext cx="4450693" cy="37179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739425" y="1728934"/>
            <a:ext cx="728627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gerak langkah </a:t>
            </a:r>
            <a:r>
              <a:rPr lang="id-ID" sz="2400" dirty="0"/>
              <a:t>rapat</a:t>
            </a:r>
            <a:r>
              <a:rPr lang="sv-SE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Diawali dengan berdiri tegak, kedua tangan di</a:t>
            </a:r>
            <a:r>
              <a:rPr lang="id-ID" sz="2400" dirty="0"/>
              <a:t> </a:t>
            </a:r>
            <a:r>
              <a:rPr lang="sv-SE" sz="2400" dirty="0"/>
              <a:t>pinggang.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1, kaki kanan melangkah ke depan.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kaki kiri melangkah ke samping kaki kanan/sejajar.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kaki kiri melangkah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kaki kanan melangkah ke samping kaki kiri/ sejajar.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7, gerak seperti hitungan 1, 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6, 8, gerak seperti hitungan 2, 4.</a:t>
            </a:r>
          </a:p>
        </p:txBody>
      </p:sp>
    </p:spTree>
    <p:extLst>
      <p:ext uri="{BB962C8B-B14F-4D97-AF65-F5344CB8AC3E}">
        <p14:creationId xmlns:p14="http://schemas.microsoft.com/office/powerpoint/2010/main" val="3958447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marching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3050057" y="2411301"/>
            <a:ext cx="86284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</a:t>
            </a:r>
            <a:r>
              <a:rPr lang="id-ID" sz="2400" i="1" dirty="0"/>
              <a:t>marching</a:t>
            </a:r>
            <a:r>
              <a:rPr lang="id-ID" sz="2400" dirty="0"/>
              <a:t>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Gerak dilakukan seperti jalan di tempat, tetapi mengikuti irama.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Angkat kaki kanan dan kiri bergantian.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Jari-jari tangan mengepal.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kedua lengan bergantian, kepalan tangan mengarah ke dagu dan ke pinggang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Gerakan langkah kaki dan ayunan lengan dilakukan berlawanan (apabila kaki kanan diangkat, tangan kiri yang diayun ke arah dagu).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6C506F-F9B5-9050-9ECB-094EAD05BC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 r="59194"/>
          <a:stretch/>
        </p:blipFill>
        <p:spPr>
          <a:xfrm>
            <a:off x="1382333" y="1837579"/>
            <a:ext cx="1631323" cy="406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single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3050057" y="2411301"/>
            <a:ext cx="862840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</a:t>
            </a:r>
            <a:r>
              <a:rPr lang="id-ID" sz="2400" i="1" dirty="0"/>
              <a:t>single step</a:t>
            </a:r>
            <a:r>
              <a:rPr lang="id-ID" sz="2400" dirty="0"/>
              <a:t>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dari 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Kaki kanan melangkah satu langkah ke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kaki kiri merapat sejajar dengan kaki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kaki kiri melangkah satu langkah ke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kaki kanan merapat sejajar dengan kaki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 sama dengan hitungan 3, 4.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6C506F-F9B5-9050-9ECB-094EAD05BC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r="14314"/>
          <a:stretch/>
        </p:blipFill>
        <p:spPr>
          <a:xfrm>
            <a:off x="1344247" y="1829152"/>
            <a:ext cx="1803042" cy="406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77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do</a:t>
            </a:r>
            <a:r>
              <a:rPr lang="en-US" sz="2400" i="1" dirty="0" err="1">
                <a:solidFill>
                  <a:srgbClr val="7030A0"/>
                </a:solidFill>
              </a:rPr>
              <a:t>uble</a:t>
            </a:r>
            <a:r>
              <a:rPr lang="en-US" sz="2400" i="1" dirty="0">
                <a:solidFill>
                  <a:srgbClr val="7030A0"/>
                </a:solidFill>
              </a:rPr>
              <a:t>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7218454" y="1752055"/>
            <a:ext cx="477496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</a:t>
            </a:r>
            <a:r>
              <a:rPr lang="id-ID" sz="2400" i="1" dirty="0"/>
              <a:t>double step </a:t>
            </a:r>
            <a:r>
              <a:rPr lang="id-ID" sz="2400" dirty="0"/>
              <a:t>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dari 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2, melangkah dua kali ke kanan, diawali dari kaki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4, melangkah dua kali ke kiri, diawali dari kaki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gerakan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3, 4.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9EF5EE6-8290-F7A8-8EE8-3C95C9F8BC06}"/>
              </a:ext>
            </a:extLst>
          </p:cNvPr>
          <p:cNvGrpSpPr/>
          <p:nvPr/>
        </p:nvGrpSpPr>
        <p:grpSpPr>
          <a:xfrm>
            <a:off x="361415" y="2132585"/>
            <a:ext cx="6657571" cy="2765649"/>
            <a:chOff x="2241730" y="1959767"/>
            <a:chExt cx="7569960" cy="33632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1155E12-454B-3179-B270-D9D12922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66" t="11079" r="7754" b="3098"/>
            <a:stretch/>
          </p:blipFill>
          <p:spPr>
            <a:xfrm>
              <a:off x="2241730" y="1959767"/>
              <a:ext cx="4430333" cy="3363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CC50B75-F2E4-60A6-0B81-1C40939520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24" t="11079" r="7754" b="3098"/>
            <a:stretch/>
          </p:blipFill>
          <p:spPr>
            <a:xfrm>
              <a:off x="6863767" y="1959767"/>
              <a:ext cx="2947923" cy="336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102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V-</a:t>
            </a:r>
            <a:r>
              <a:rPr lang="en-US" sz="2400" i="1" dirty="0">
                <a:solidFill>
                  <a:srgbClr val="7030A0"/>
                </a:solidFill>
              </a:rPr>
              <a:t>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377377" y="1700539"/>
            <a:ext cx="771763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</a:t>
            </a:r>
            <a:r>
              <a:rPr lang="id-ID" sz="2400" i="1" dirty="0"/>
              <a:t>V-step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dari 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kaki kanan melangkah satu langkah serong ke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kaki kiri maju sejajar dengan kaki kanan dan dibuka selebar bahu.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kaki kanan melangkah satu langkah ke belakang tengah.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kaki kiri tarik ke belakang merapat sejajar dengan kaki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gerakan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3, 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23DC21-67D0-4A92-162D-4DF423FD7D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" b="7793"/>
          <a:stretch/>
        </p:blipFill>
        <p:spPr>
          <a:xfrm>
            <a:off x="319979" y="2113129"/>
            <a:ext cx="3960408" cy="268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59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119782-D979-E308-B971-6EB0B3AAEAFA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7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C24A91-FFC8-4068-47BF-FAC3F4161A63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Aktivitas Gerak Berirama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243069" y="5484044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3443209"/>
            <a:chOff x="0" y="1847850"/>
            <a:chExt cx="4038600" cy="258240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223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variasi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kombinasi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Langkah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mengikuti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variasi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kombinasi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mengikuti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variasi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kombinasi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ayunan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mengikuti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F69113-17E5-1FBE-2E5F-16F3A38948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561823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58.01">
            <a:hlinkClick r:id="" action="ppaction://media"/>
            <a:extLst>
              <a:ext uri="{FF2B5EF4-FFF2-40B4-BE49-F238E27FC236}">
                <a16:creationId xmlns:a16="http://schemas.microsoft.com/office/drawing/2014/main" id="{7F9EA76C-1CE3-F6D1-C419-6783251B36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5378" y="1582057"/>
            <a:ext cx="8553993" cy="481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Gerak Ayunan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10864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mengayun satu lengan ke bawah dan dua lengan ke atas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6740553" y="2244982"/>
            <a:ext cx="52966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Cara melakukan gerak mengayun satu lengan ke bawah dan</a:t>
            </a:r>
            <a:r>
              <a:rPr lang="id-ID" sz="2400" dirty="0"/>
              <a:t> </a:t>
            </a:r>
            <a:r>
              <a:rPr lang="sv-SE" sz="2400" dirty="0"/>
              <a:t>dua lengan ke atas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1, 3, ayunkan tangan kanan ke samping bawah.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2, 4, ayunkan tangan kiri ke samping bawah.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5, 6, 7 dan 8, kedua tangan diayun ke samping</a:t>
            </a:r>
            <a:r>
              <a:rPr lang="id-ID" sz="2400" dirty="0"/>
              <a:t> </a:t>
            </a:r>
            <a:r>
              <a:rPr lang="sv-SE" sz="2400" dirty="0"/>
              <a:t>telinga.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Lakukan pengulangan gerakan 4x8 hitungan, dengan irama 4/4.</a:t>
            </a:r>
            <a:endParaRPr lang="id-ID" sz="2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C9F3B51-AE80-DF3C-AD3E-46B6098FBD78}"/>
              </a:ext>
            </a:extLst>
          </p:cNvPr>
          <p:cNvGrpSpPr/>
          <p:nvPr/>
        </p:nvGrpSpPr>
        <p:grpSpPr>
          <a:xfrm>
            <a:off x="335160" y="2497710"/>
            <a:ext cx="6250546" cy="2391015"/>
            <a:chOff x="1129048" y="1851318"/>
            <a:chExt cx="7766817" cy="29456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BE8702A-6408-D644-AB38-5C6A29EB9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50501" b="3350"/>
            <a:stretch/>
          </p:blipFill>
          <p:spPr>
            <a:xfrm>
              <a:off x="1129048" y="1851318"/>
              <a:ext cx="2821516" cy="294569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5000016-B986-F02F-7783-DB1C2C54C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77905" b="3350"/>
            <a:stretch/>
          </p:blipFill>
          <p:spPr>
            <a:xfrm>
              <a:off x="3873291" y="1851318"/>
              <a:ext cx="1206321" cy="294569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909ECB-E2A0-6284-F359-FCF076DBDE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64" t="4494" r="22222" b="3350"/>
            <a:stretch/>
          </p:blipFill>
          <p:spPr>
            <a:xfrm>
              <a:off x="4881032" y="1851318"/>
              <a:ext cx="1609920" cy="294569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2D9111B-ED8D-F72F-A4C5-A20B2054E8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77" t="4494" r="1666" b="3350"/>
            <a:stretch/>
          </p:blipFill>
          <p:spPr>
            <a:xfrm>
              <a:off x="7660658" y="1851318"/>
              <a:ext cx="1235207" cy="29456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0ACBA6B-5485-1397-E58C-9FF62D812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77905" b="3350"/>
            <a:stretch/>
          </p:blipFill>
          <p:spPr>
            <a:xfrm>
              <a:off x="6403406" y="1851318"/>
              <a:ext cx="1206321" cy="2945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654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10864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Variasi gerak mengayun dua lengan ke samping dan ke atas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6096000" y="2079942"/>
            <a:ext cx="594823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variasi gerak mengayun dua lengan ke samping</a:t>
            </a:r>
            <a:r>
              <a:rPr lang="id-ID" sz="2400" dirty="0"/>
              <a:t> </a:t>
            </a:r>
            <a:r>
              <a:rPr lang="sv-SE" sz="2400" dirty="0"/>
              <a:t>dan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Sikap awal berdiri tegak.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 dan 5, kedua tangan direntangkan.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2, 4, dan 6, kedua tangan menempel di depan</a:t>
            </a:r>
            <a:r>
              <a:rPr lang="id-ID" sz="2400" dirty="0"/>
              <a:t> </a:t>
            </a:r>
            <a:r>
              <a:rPr lang="sv-SE" sz="2400" dirty="0"/>
              <a:t>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3 dan 7, kedua tangan diluruskan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8, kembali ke sikap awal.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Lakukan pengulangan gerakan 4x8 hitungan, dengan irama 4/4.</a:t>
            </a:r>
            <a:endParaRPr lang="id-ID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83D7D9-3FF5-C712-F7A1-C45072356C2F}"/>
              </a:ext>
            </a:extLst>
          </p:cNvPr>
          <p:cNvGrpSpPr/>
          <p:nvPr/>
        </p:nvGrpSpPr>
        <p:grpSpPr>
          <a:xfrm>
            <a:off x="411953" y="2021679"/>
            <a:ext cx="5419859" cy="3306679"/>
            <a:chOff x="478665" y="1484262"/>
            <a:chExt cx="6115897" cy="387563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3FCD7D2-E9F3-3216-DB01-A63C7A3403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85" t="24223" r="30973"/>
            <a:stretch/>
          </p:blipFill>
          <p:spPr>
            <a:xfrm>
              <a:off x="4423715" y="1826804"/>
              <a:ext cx="1124333" cy="353309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7373627-6059-BFA2-D097-7F780C8A4B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" t="25014" r="80281"/>
            <a:stretch/>
          </p:blipFill>
          <p:spPr>
            <a:xfrm>
              <a:off x="478665" y="1910364"/>
              <a:ext cx="997047" cy="333133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58D5F0-EC2B-B323-E458-90F0CECB1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21" t="316" r="56234" b="25032"/>
            <a:stretch/>
          </p:blipFill>
          <p:spPr>
            <a:xfrm>
              <a:off x="2356322" y="2000249"/>
              <a:ext cx="836317" cy="32673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36B3D50-A80C-3F99-66BA-B9E9A86C52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36" t="8003" r="6622" b="5263"/>
            <a:stretch/>
          </p:blipFill>
          <p:spPr>
            <a:xfrm>
              <a:off x="5517027" y="1484262"/>
              <a:ext cx="1077535" cy="387563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E19F507-72CD-824E-C878-B7672AD624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34" t="2" r="40553" b="75941"/>
            <a:stretch/>
          </p:blipFill>
          <p:spPr>
            <a:xfrm>
              <a:off x="1373475" y="1973608"/>
              <a:ext cx="2802012" cy="1052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3785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10864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mengayun dan memutar dua lengan ke samping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417455" y="1959767"/>
            <a:ext cx="744398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mengayun dan memutar dua lengan ke samping.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Sikap awal berdiri tegak, kedua kaki dibuka.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 dan 2, ayunkan kedua lengan ke kanan dan ke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4, putar kedua tangan dengan arah melingkar.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gerakan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3, 4.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pengulangan gerakan 4x8 hitungan, dengan irama 4/4.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3CF3E38-7DC4-A34E-FF75-5D2BEE45489C}"/>
              </a:ext>
            </a:extLst>
          </p:cNvPr>
          <p:cNvGrpSpPr/>
          <p:nvPr/>
        </p:nvGrpSpPr>
        <p:grpSpPr>
          <a:xfrm>
            <a:off x="121308" y="1758501"/>
            <a:ext cx="4373420" cy="3126083"/>
            <a:chOff x="121308" y="1758501"/>
            <a:chExt cx="4373420" cy="31260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3374BBF-3D72-973E-CC51-FC77D6044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25" b="3493"/>
            <a:stretch/>
          </p:blipFill>
          <p:spPr>
            <a:xfrm>
              <a:off x="121308" y="2781665"/>
              <a:ext cx="4373420" cy="2102919"/>
            </a:xfrm>
            <a:prstGeom prst="rect">
              <a:avLst/>
            </a:prstGeom>
          </p:spPr>
        </p:pic>
        <p:sp>
          <p:nvSpPr>
            <p:cNvPr id="6" name="Arc 5">
              <a:extLst>
                <a:ext uri="{FF2B5EF4-FFF2-40B4-BE49-F238E27FC236}">
                  <a16:creationId xmlns:a16="http://schemas.microsoft.com/office/drawing/2014/main" id="{37EA9C9D-11BB-8FCC-FAC0-9EB8EB110424}"/>
                </a:ext>
              </a:extLst>
            </p:cNvPr>
            <p:cNvSpPr/>
            <p:nvPr/>
          </p:nvSpPr>
          <p:spPr>
            <a:xfrm flipH="1" flipV="1">
              <a:off x="1291629" y="2952718"/>
              <a:ext cx="1576622" cy="1010302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DE6A4DCA-288B-D5D9-AD2D-AC9D39F0DAC2}"/>
                </a:ext>
              </a:extLst>
            </p:cNvPr>
            <p:cNvSpPr/>
            <p:nvPr/>
          </p:nvSpPr>
          <p:spPr>
            <a:xfrm flipH="1" flipV="1">
              <a:off x="2201248" y="2764871"/>
              <a:ext cx="1576622" cy="1010302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D2D22F87-5997-9460-BCAC-D5D4BF3E7F68}"/>
                </a:ext>
              </a:extLst>
            </p:cNvPr>
            <p:cNvSpPr/>
            <p:nvPr/>
          </p:nvSpPr>
          <p:spPr>
            <a:xfrm rot="3027993">
              <a:off x="2458707" y="2481612"/>
              <a:ext cx="2638327" cy="1192106"/>
            </a:xfrm>
            <a:prstGeom prst="arc">
              <a:avLst>
                <a:gd name="adj1" fmla="val 16200000"/>
                <a:gd name="adj2" fmla="val 4625751"/>
              </a:avLst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1878732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mengayun satu lengan ke bawah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924282" y="1752055"/>
            <a:ext cx="606913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mengayun satu lengan ke bawah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Sikap awal, kedua tangan menekuk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5, ayunkan lengan kanan dari depan dada ke samping bawah.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6, tangan kanan kembali ke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7, ayunkan lengan kiri dari depan dada ke samping bawah.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8, tangan kiri kembali ke depan dada.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D60EE79-6152-6376-959D-C016482D6993}"/>
              </a:ext>
            </a:extLst>
          </p:cNvPr>
          <p:cNvGrpSpPr/>
          <p:nvPr/>
        </p:nvGrpSpPr>
        <p:grpSpPr>
          <a:xfrm>
            <a:off x="335159" y="2497710"/>
            <a:ext cx="5165469" cy="2862188"/>
            <a:chOff x="1129048" y="1851318"/>
            <a:chExt cx="5361904" cy="294569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0D950AB-9C57-78FE-F611-E34C82FFA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50501" b="3350"/>
            <a:stretch/>
          </p:blipFill>
          <p:spPr>
            <a:xfrm>
              <a:off x="1129048" y="1851318"/>
              <a:ext cx="2821516" cy="294569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2F3EC2-05A5-F796-6DED-1171F21627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77905" b="3350"/>
            <a:stretch/>
          </p:blipFill>
          <p:spPr>
            <a:xfrm>
              <a:off x="3873291" y="1851318"/>
              <a:ext cx="1206321" cy="294569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560FDFC-678B-D7F4-0064-9149FA2D1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64" t="4494" r="22222" b="3350"/>
            <a:stretch/>
          </p:blipFill>
          <p:spPr>
            <a:xfrm>
              <a:off x="4881032" y="1851318"/>
              <a:ext cx="1609920" cy="2945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09190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8082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mengayun dua lengan ke atas dan ke depan dada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539509" y="2130657"/>
            <a:ext cx="70722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mengayun dua lengan ke atas dan ke depan dada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kedua tangan ditekuk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kedua tangan diangkat ke samping telinga.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kedua tangan kembali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5, dan 7, gerakan sama dengan hitungan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4, 6, dan 8, gerakan sama dengan hitungan 2.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0882EAA-48A8-EECE-AD30-F0D59B62F0AE}"/>
              </a:ext>
            </a:extLst>
          </p:cNvPr>
          <p:cNvGrpSpPr/>
          <p:nvPr/>
        </p:nvGrpSpPr>
        <p:grpSpPr>
          <a:xfrm>
            <a:off x="1128297" y="2261732"/>
            <a:ext cx="2599114" cy="3098166"/>
            <a:chOff x="6403406" y="1851318"/>
            <a:chExt cx="2492459" cy="29456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BF4AEA0-DB79-EC23-780E-F4B7E7338A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77" t="4494" r="1666" b="3350"/>
            <a:stretch/>
          </p:blipFill>
          <p:spPr>
            <a:xfrm>
              <a:off x="7660658" y="1851318"/>
              <a:ext cx="1235207" cy="294569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F964FA8-C5F6-C3A3-FAF9-C45C9FCE98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" t="4494" r="77905" b="3350"/>
            <a:stretch/>
          </p:blipFill>
          <p:spPr>
            <a:xfrm>
              <a:off x="6403406" y="1851318"/>
              <a:ext cx="1206321" cy="2945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71999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8082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mengayun kedua lengan ke samping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566487" y="2112189"/>
            <a:ext cx="745072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mengayun kedua lengan ke samping.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berdiri tegak, kedua tangan lurus di samping badan.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3, 5, 7, kedua lengan diayun ke samping kanan dan samping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4, kedua tangan kembali ke samping badan.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gerakan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3, 4.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2D0936-5EA3-03AC-928A-15D7002E9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t="8639" r="5131" b="2961"/>
          <a:stretch/>
        </p:blipFill>
        <p:spPr>
          <a:xfrm>
            <a:off x="687976" y="2268562"/>
            <a:ext cx="3703720" cy="262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72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8082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n-NO" sz="2400" i="1" dirty="0">
                <a:solidFill>
                  <a:srgbClr val="7030A0"/>
                </a:solidFill>
              </a:rPr>
              <a:t>Variasi gerak menekuk dan meluruskan lengan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566487" y="2112189"/>
            <a:ext cx="74507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variasi gerak menekuk dan meluruskan lengan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kedua telapak tangan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luruskan kedua lengan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kedua lengan kembali ke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5, 6, gerakan sama dengan hitungan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2.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2D0936-5EA3-03AC-928A-15D7002E9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t="8639" r="5131" b="2961"/>
          <a:stretch/>
        </p:blipFill>
        <p:spPr>
          <a:xfrm>
            <a:off x="687976" y="2268562"/>
            <a:ext cx="3703720" cy="262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86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8082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n-NO" sz="2400" i="1" dirty="0">
                <a:solidFill>
                  <a:srgbClr val="7030A0"/>
                </a:solidFill>
              </a:rPr>
              <a:t>Gerak mengayun dua lengan ke kanan dan ke kiri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21387" y="2142516"/>
            <a:ext cx="685707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mengayun dua lengan ke kanan dan ke kiri adalah sebagai berikut.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400" dirty="0"/>
              <a:t>Diawali berdiri tegak.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400" dirty="0"/>
              <a:t>Pada hitungan 1, ayun kedua tangan ke samping kanan.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400" dirty="0"/>
              <a:t>Pada hitungan 2, ayun kedua tangan ke samping kiri.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400" dirty="0"/>
              <a:t>Pada hitungan 3, 5, 7, gerakan sama dengan hitungan 1.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400" dirty="0"/>
              <a:t>Pada hitungan 4, 6, 8, gerakan sama dengan hitungan 2.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19E0B1-0B50-D150-C61C-496594D60C28}"/>
              </a:ext>
            </a:extLst>
          </p:cNvPr>
          <p:cNvGrpSpPr/>
          <p:nvPr/>
        </p:nvGrpSpPr>
        <p:grpSpPr>
          <a:xfrm>
            <a:off x="733264" y="2214288"/>
            <a:ext cx="3525028" cy="3258400"/>
            <a:chOff x="733264" y="2214288"/>
            <a:chExt cx="3525028" cy="32584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354498F-CA9A-00C6-2717-D69AEB2BD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95" t="8931" r="25914" b="3493"/>
            <a:stretch/>
          </p:blipFill>
          <p:spPr>
            <a:xfrm>
              <a:off x="733264" y="2277511"/>
              <a:ext cx="3453725" cy="3195177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5101D774-AEBE-C417-24B4-529FFD469AEB}"/>
                </a:ext>
              </a:extLst>
            </p:cNvPr>
            <p:cNvSpPr/>
            <p:nvPr/>
          </p:nvSpPr>
          <p:spPr>
            <a:xfrm rot="949087" flipV="1">
              <a:off x="811950" y="2716843"/>
              <a:ext cx="1721239" cy="816445"/>
            </a:xfrm>
            <a:prstGeom prst="arc">
              <a:avLst>
                <a:gd name="adj1" fmla="val 12259444"/>
                <a:gd name="adj2" fmla="val 21504662"/>
              </a:avLst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D67844D3-1C31-A894-01F5-8FA9A2C5B0DC}"/>
                </a:ext>
              </a:extLst>
            </p:cNvPr>
            <p:cNvSpPr/>
            <p:nvPr/>
          </p:nvSpPr>
          <p:spPr>
            <a:xfrm rot="1527652" flipV="1">
              <a:off x="1478998" y="2214288"/>
              <a:ext cx="2779294" cy="1254710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550324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8082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n-NO" sz="2400" i="1" dirty="0">
                <a:solidFill>
                  <a:srgbClr val="7030A0"/>
                </a:solidFill>
              </a:rPr>
              <a:t>Gerak memutar kedua lengan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189863" y="2142516"/>
            <a:ext cx="74885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memutar kedua lengan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berdiri tegak.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1, 2, putar kedua lengan ke samping kiri.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3, 4, putar kedua lengan ke samping kanan.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6, gerakan sama dengan hitungan 1,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8, gerakan sama dengan hitungan 3, 4.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FBBB72E-D1F3-4572-0554-98277D8912FE}"/>
              </a:ext>
            </a:extLst>
          </p:cNvPr>
          <p:cNvGrpSpPr/>
          <p:nvPr/>
        </p:nvGrpSpPr>
        <p:grpSpPr>
          <a:xfrm>
            <a:off x="513539" y="960159"/>
            <a:ext cx="3239635" cy="4146565"/>
            <a:chOff x="2175896" y="1758501"/>
            <a:chExt cx="2318831" cy="312608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354498F-CA9A-00C6-2717-D69AEB2BD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06" t="9625" b="3493"/>
            <a:stretch/>
          </p:blipFill>
          <p:spPr>
            <a:xfrm>
              <a:off x="3296652" y="2781665"/>
              <a:ext cx="1198075" cy="2102919"/>
            </a:xfrm>
            <a:prstGeom prst="rect">
              <a:avLst/>
            </a:prstGeom>
          </p:spPr>
        </p:pic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DC2083E2-21E8-316F-09EC-1E2BF90D66F0}"/>
                </a:ext>
              </a:extLst>
            </p:cNvPr>
            <p:cNvSpPr/>
            <p:nvPr/>
          </p:nvSpPr>
          <p:spPr>
            <a:xfrm rot="3027993">
              <a:off x="2458707" y="2481612"/>
              <a:ext cx="2638327" cy="1192106"/>
            </a:xfrm>
            <a:prstGeom prst="arc">
              <a:avLst>
                <a:gd name="adj1" fmla="val 16200000"/>
                <a:gd name="adj2" fmla="val 4625751"/>
              </a:avLst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14DAA35-5FF3-5E63-FC37-0B238DF39D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t="9625" r="78262" b="3493"/>
            <a:stretch/>
          </p:blipFill>
          <p:spPr>
            <a:xfrm>
              <a:off x="2175896" y="2760602"/>
              <a:ext cx="950762" cy="2102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417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2950703"/>
            <a:chOff x="0" y="1847850"/>
            <a:chExt cx="3769359" cy="221302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187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variasi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kombinasi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ayunan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mengikuti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variasi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kombinasi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ayunan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mengikuti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sebagai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pemanasan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aktivitas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berirama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rangkaian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sederhana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C5D1EA-2F36-27A4-5DB8-281B21AE1CB6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AD63EF44-DFB3-C907-30E2-D2A6AC9F8C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4688617-3F61-ABA8-8B7F-2C544637AF85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7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E7FE6F5-B4C2-8EDC-4F99-DAAE11628855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Aktivitas Gerak Berirama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30E41A-C926-E479-0663-3438E070BBC9}"/>
              </a:ext>
            </a:extLst>
          </p:cNvPr>
          <p:cNvSpPr/>
          <p:nvPr/>
        </p:nvSpPr>
        <p:spPr>
          <a:xfrm>
            <a:off x="9243069" y="5484044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BA1C2A2-230E-B6A6-B1F6-D333A2EA67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561823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93199" y="235261"/>
            <a:ext cx="86594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0850" indent="-450850"/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Variasi dan Kombinasi Gerak Langkah dan Ayunan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93199" y="1309727"/>
            <a:ext cx="107967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rangkaian 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337480" y="4021070"/>
            <a:ext cx="1046783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Cara melakukan gerak rangkaian 1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1-4, kaki melangkah biasa sambil mengayunkan</a:t>
            </a:r>
            <a:r>
              <a:rPr lang="id-ID" sz="2400" dirty="0"/>
              <a:t> </a:t>
            </a:r>
            <a:r>
              <a:rPr lang="sv-SE" sz="2400" dirty="0"/>
              <a:t>satu lengan ke atas bergantian.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5 dan 6, kedua kaki dibuka dan kedua tangan</a:t>
            </a:r>
            <a:r>
              <a:rPr lang="id-ID" sz="2400" dirty="0"/>
              <a:t> </a:t>
            </a:r>
            <a:r>
              <a:rPr lang="sv-SE" sz="2400" dirty="0"/>
              <a:t>diayun ke kanan dan ke kiri, berat badan berada di kaki tumpu.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7 dan 8, putar kedua lengan.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Lakukan gerakan di atas sebanyak 4x8 hitungan, dengan irama</a:t>
            </a:r>
            <a:r>
              <a:rPr lang="id-ID" sz="2400" dirty="0"/>
              <a:t> </a:t>
            </a:r>
            <a:r>
              <a:rPr lang="sv-SE" sz="2400" dirty="0"/>
              <a:t>4/4.</a:t>
            </a:r>
            <a:endParaRPr lang="id-ID"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C35F56A-7947-4605-9598-689737F059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7" r="64535"/>
          <a:stretch/>
        </p:blipFill>
        <p:spPr>
          <a:xfrm>
            <a:off x="2873806" y="1771392"/>
            <a:ext cx="1411248" cy="224967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42DAF97-399A-BC04-9152-EE9CE0182C39}"/>
              </a:ext>
            </a:extLst>
          </p:cNvPr>
          <p:cNvSpPr txBox="1"/>
          <p:nvPr/>
        </p:nvSpPr>
        <p:spPr>
          <a:xfrm>
            <a:off x="2156474" y="3331324"/>
            <a:ext cx="7173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1-4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CBAFCC-AD12-7277-2B07-B49C62BB0736}"/>
              </a:ext>
            </a:extLst>
          </p:cNvPr>
          <p:cNvSpPr txBox="1"/>
          <p:nvPr/>
        </p:nvSpPr>
        <p:spPr>
          <a:xfrm>
            <a:off x="5400357" y="3331323"/>
            <a:ext cx="7173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5-6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F8B759-03C8-666D-C18E-3DC05C339122}"/>
              </a:ext>
            </a:extLst>
          </p:cNvPr>
          <p:cNvSpPr txBox="1"/>
          <p:nvPr/>
        </p:nvSpPr>
        <p:spPr>
          <a:xfrm>
            <a:off x="8678010" y="3336308"/>
            <a:ext cx="7173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7-8</a:t>
            </a:r>
            <a:endParaRPr lang="en-ID" sz="2400" i="1" dirty="0">
              <a:solidFill>
                <a:srgbClr val="7030A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96F993-F479-95D4-A2EE-B50BAFD5ECB6}"/>
              </a:ext>
            </a:extLst>
          </p:cNvPr>
          <p:cNvGrpSpPr/>
          <p:nvPr/>
        </p:nvGrpSpPr>
        <p:grpSpPr>
          <a:xfrm>
            <a:off x="5081070" y="1426099"/>
            <a:ext cx="3446342" cy="2594971"/>
            <a:chOff x="5081070" y="1426099"/>
            <a:chExt cx="3446342" cy="259497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8229559-5686-60A0-91E3-CD926B4395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7" t="6177"/>
            <a:stretch/>
          </p:blipFill>
          <p:spPr>
            <a:xfrm>
              <a:off x="5604509" y="1771392"/>
              <a:ext cx="2634018" cy="2249678"/>
            </a:xfrm>
            <a:prstGeom prst="rect">
              <a:avLst/>
            </a:prstGeom>
          </p:spPr>
        </p:pic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1644C795-6053-2ABA-6108-57C6C091EEFF}"/>
                </a:ext>
              </a:extLst>
            </p:cNvPr>
            <p:cNvSpPr/>
            <p:nvPr/>
          </p:nvSpPr>
          <p:spPr>
            <a:xfrm rot="949087" flipV="1">
              <a:off x="5081070" y="1928654"/>
              <a:ext cx="1721239" cy="816445"/>
            </a:xfrm>
            <a:prstGeom prst="arc">
              <a:avLst>
                <a:gd name="adj1" fmla="val 12259444"/>
                <a:gd name="adj2" fmla="val 21504662"/>
              </a:avLst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3C3D054C-65A1-58AD-FCA2-EC4A44A6C8DB}"/>
                </a:ext>
              </a:extLst>
            </p:cNvPr>
            <p:cNvSpPr/>
            <p:nvPr/>
          </p:nvSpPr>
          <p:spPr>
            <a:xfrm rot="1527652" flipV="1">
              <a:off x="5748118" y="1426099"/>
              <a:ext cx="2779294" cy="1254710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E336EB-35A9-AED9-F9DF-0DF82335D8BC}"/>
              </a:ext>
            </a:extLst>
          </p:cNvPr>
          <p:cNvGrpSpPr/>
          <p:nvPr/>
        </p:nvGrpSpPr>
        <p:grpSpPr>
          <a:xfrm>
            <a:off x="9300033" y="1071384"/>
            <a:ext cx="1295668" cy="2949686"/>
            <a:chOff x="9300033" y="1071384"/>
            <a:chExt cx="1295668" cy="294968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B08A6A0-D5E3-F61F-80A9-40A83AACE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047" t="6177"/>
            <a:stretch/>
          </p:blipFill>
          <p:spPr>
            <a:xfrm>
              <a:off x="9324193" y="1771392"/>
              <a:ext cx="1271508" cy="2249678"/>
            </a:xfrm>
            <a:prstGeom prst="rect">
              <a:avLst/>
            </a:prstGeom>
          </p:spPr>
        </p:pic>
        <p:sp>
          <p:nvSpPr>
            <p:cNvPr id="26" name="Arc 25">
              <a:extLst>
                <a:ext uri="{FF2B5EF4-FFF2-40B4-BE49-F238E27FC236}">
                  <a16:creationId xmlns:a16="http://schemas.microsoft.com/office/drawing/2014/main" id="{44757F6A-9605-2D8D-61BB-C1F3FD8BACE5}"/>
                </a:ext>
              </a:extLst>
            </p:cNvPr>
            <p:cNvSpPr/>
            <p:nvPr/>
          </p:nvSpPr>
          <p:spPr>
            <a:xfrm rot="3027993">
              <a:off x="8799749" y="1571668"/>
              <a:ext cx="2222843" cy="1222276"/>
            </a:xfrm>
            <a:prstGeom prst="arc">
              <a:avLst>
                <a:gd name="adj1" fmla="val 16079322"/>
                <a:gd name="adj2" fmla="val 4625751"/>
              </a:avLst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60140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0036130190.0165.01">
            <a:hlinkClick r:id="" action="ppaction://media"/>
            <a:extLst>
              <a:ext uri="{FF2B5EF4-FFF2-40B4-BE49-F238E27FC236}">
                <a16:creationId xmlns:a16="http://schemas.microsoft.com/office/drawing/2014/main" id="{CA642913-EA75-2CDF-EE31-75906BD400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7727" y="1582057"/>
            <a:ext cx="8861588" cy="498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8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66186" y="163144"/>
            <a:ext cx="86594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0850" indent="-450850"/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Variasi dan Kombinasi Gerak Langkah dan Ayunan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66186" y="1232109"/>
            <a:ext cx="27033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rangkaian 2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958686" y="1728934"/>
            <a:ext cx="723331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gerak rangkaian 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1–4, lakukan gerak </a:t>
            </a:r>
            <a:r>
              <a:rPr lang="sv-SE" sz="2400" i="1" dirty="0"/>
              <a:t>marching</a:t>
            </a:r>
            <a:r>
              <a:rPr lang="sv-SE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5, kaki kanan melangkah maju sambil</a:t>
            </a:r>
            <a:r>
              <a:rPr lang="id-ID" sz="2400" dirty="0"/>
              <a:t> </a:t>
            </a:r>
            <a:r>
              <a:rPr lang="sv-SE" sz="2400" dirty="0"/>
              <a:t>merentangkan kedua tangan ke samping.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6, kaki kiri melangkah rapat dengan kaki kanan</a:t>
            </a:r>
            <a:r>
              <a:rPr lang="id-ID" sz="2400" dirty="0"/>
              <a:t> </a:t>
            </a:r>
            <a:r>
              <a:rPr lang="sv-SE" sz="2400" dirty="0"/>
              <a:t>sambil bertepuk dua kali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7, kaki kanan mundur sambil merentangkan</a:t>
            </a:r>
            <a:r>
              <a:rPr lang="id-ID" sz="2400" dirty="0"/>
              <a:t> </a:t>
            </a:r>
            <a:r>
              <a:rPr lang="sv-SE" sz="2400" dirty="0"/>
              <a:t>kedua tangan.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8, kaki kiri mundur merapat dengan kaki kanan</a:t>
            </a:r>
            <a:r>
              <a:rPr lang="id-ID" sz="2400" dirty="0"/>
              <a:t> </a:t>
            </a:r>
            <a:r>
              <a:rPr lang="sv-SE" sz="2400" dirty="0"/>
              <a:t>sambil bertepuk dua kali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Lakukan gerakan di atas sebanyak 4x8 hitungan, dengan irama</a:t>
            </a:r>
            <a:r>
              <a:rPr lang="id-ID" sz="2400" dirty="0"/>
              <a:t> </a:t>
            </a:r>
            <a:r>
              <a:rPr lang="sv-SE" sz="2400" dirty="0"/>
              <a:t>4/4</a:t>
            </a:r>
            <a:endParaRPr lang="id-ID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B60771-B581-DFCE-A541-82264FA691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" t="3432" r="3609" b="1493"/>
          <a:stretch/>
        </p:blipFill>
        <p:spPr>
          <a:xfrm>
            <a:off x="266186" y="1880767"/>
            <a:ext cx="2997134" cy="21057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3AFCB7F-963C-55F0-4338-F654F94DB4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5" t="3432" r="3609" b="1493"/>
          <a:stretch/>
        </p:blipFill>
        <p:spPr>
          <a:xfrm>
            <a:off x="1517598" y="4303576"/>
            <a:ext cx="2374712" cy="210570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283FF0C-FC15-5892-812E-6693EDD49A59}"/>
              </a:ext>
            </a:extLst>
          </p:cNvPr>
          <p:cNvSpPr txBox="1"/>
          <p:nvPr/>
        </p:nvSpPr>
        <p:spPr>
          <a:xfrm>
            <a:off x="423516" y="3879303"/>
            <a:ext cx="5860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1-4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FEE518B-D336-40C4-9D83-62EFD1718E9A}"/>
              </a:ext>
            </a:extLst>
          </p:cNvPr>
          <p:cNvSpPr txBox="1"/>
          <p:nvPr/>
        </p:nvSpPr>
        <p:spPr>
          <a:xfrm>
            <a:off x="1664446" y="3879303"/>
            <a:ext cx="7173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5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077E29-23A5-A00B-7A59-65788086C3F2}"/>
              </a:ext>
            </a:extLst>
          </p:cNvPr>
          <p:cNvSpPr txBox="1"/>
          <p:nvPr/>
        </p:nvSpPr>
        <p:spPr>
          <a:xfrm>
            <a:off x="2773260" y="3894415"/>
            <a:ext cx="2938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6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882CF8-AD7A-8EE0-53B8-1F45567779F5}"/>
              </a:ext>
            </a:extLst>
          </p:cNvPr>
          <p:cNvSpPr txBox="1"/>
          <p:nvPr/>
        </p:nvSpPr>
        <p:spPr>
          <a:xfrm>
            <a:off x="2240909" y="6249876"/>
            <a:ext cx="4796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7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63B795F-AC18-E5FB-7B3D-EC0F116FFB48}"/>
              </a:ext>
            </a:extLst>
          </p:cNvPr>
          <p:cNvSpPr txBox="1"/>
          <p:nvPr/>
        </p:nvSpPr>
        <p:spPr>
          <a:xfrm>
            <a:off x="3392040" y="6281257"/>
            <a:ext cx="358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8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976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66186" y="163144"/>
            <a:ext cx="86594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0850" indent="-450850"/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Variasi dan Kombinasi Gerak Langkah dan Ayunan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66186" y="1232109"/>
            <a:ext cx="27033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rangkaian 3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555978" y="1386312"/>
            <a:ext cx="619460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gerakan rangkaian 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Diawali dengan posisi siap.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 dan 3, kaki melangkah </a:t>
            </a:r>
            <a:r>
              <a:rPr lang="sv-SE" sz="2400" i="1" dirty="0"/>
              <a:t>single step </a:t>
            </a:r>
            <a:r>
              <a:rPr lang="sv-SE" sz="2400" dirty="0"/>
              <a:t>sambil</a:t>
            </a:r>
            <a:r>
              <a:rPr lang="id-ID" sz="2400" dirty="0"/>
              <a:t> </a:t>
            </a:r>
            <a:r>
              <a:rPr lang="sv-SE" sz="2400" dirty="0"/>
              <a:t>merentangkan kedua lengan ke samping.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4, 6 dan 8, kedua kaki rapat dan kedua tangan ditekuk di depan dada.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5, kaki kanan maju sambil mengayunkan kedua lengan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7, kaki kanan mundur sambil mengayunkan kedua tangan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gerakan di atas sebanyak 4x8 hitungan, dengan irama 4/4.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5EF378A-A296-534C-2340-B8D002F0B9C6}"/>
              </a:ext>
            </a:extLst>
          </p:cNvPr>
          <p:cNvGrpSpPr/>
          <p:nvPr/>
        </p:nvGrpSpPr>
        <p:grpSpPr>
          <a:xfrm>
            <a:off x="590021" y="1662830"/>
            <a:ext cx="4952289" cy="2474768"/>
            <a:chOff x="557703" y="1757384"/>
            <a:chExt cx="4952289" cy="247476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83FF0C-FC15-5892-812E-6693EDD49A59}"/>
                </a:ext>
              </a:extLst>
            </p:cNvPr>
            <p:cNvSpPr txBox="1"/>
            <p:nvPr/>
          </p:nvSpPr>
          <p:spPr>
            <a:xfrm>
              <a:off x="1818311" y="3770487"/>
              <a:ext cx="4396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1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077E29-23A5-A00B-7A59-65788086C3F2}"/>
                </a:ext>
              </a:extLst>
            </p:cNvPr>
            <p:cNvSpPr txBox="1"/>
            <p:nvPr/>
          </p:nvSpPr>
          <p:spPr>
            <a:xfrm>
              <a:off x="3108953" y="3770487"/>
              <a:ext cx="2938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2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882CF8-AD7A-8EE0-53B8-1F45567779F5}"/>
                </a:ext>
              </a:extLst>
            </p:cNvPr>
            <p:cNvSpPr txBox="1"/>
            <p:nvPr/>
          </p:nvSpPr>
          <p:spPr>
            <a:xfrm>
              <a:off x="4385954" y="3770487"/>
              <a:ext cx="4796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3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033BE28-88A5-9E42-9135-79BCDF0A399F}"/>
                </a:ext>
              </a:extLst>
            </p:cNvPr>
            <p:cNvGrpSpPr/>
            <p:nvPr/>
          </p:nvGrpSpPr>
          <p:grpSpPr>
            <a:xfrm>
              <a:off x="557703" y="1757384"/>
              <a:ext cx="4952289" cy="2251963"/>
              <a:chOff x="557703" y="1757384"/>
              <a:chExt cx="4952289" cy="2251963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7C376BBE-82A8-EAF5-CDE6-D07798E642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386" t="5970" b="5671"/>
              <a:stretch/>
            </p:blipFill>
            <p:spPr>
              <a:xfrm>
                <a:off x="1161226" y="1797218"/>
                <a:ext cx="1753800" cy="2172296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189081B4-A198-538B-1FFB-CDA8BBCF0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76" t="5970" r="79864" b="5671"/>
              <a:stretch/>
            </p:blipFill>
            <p:spPr>
              <a:xfrm>
                <a:off x="557703" y="1757384"/>
                <a:ext cx="613593" cy="2172296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9E12F643-E47E-53C1-534A-15E0849584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386" t="5970" b="5671"/>
              <a:stretch/>
            </p:blipFill>
            <p:spPr>
              <a:xfrm>
                <a:off x="3756192" y="1837051"/>
                <a:ext cx="1753800" cy="2172296"/>
              </a:xfrm>
              <a:prstGeom prst="rect">
                <a:avLst/>
              </a:prstGeom>
            </p:spPr>
          </p:pic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74660943-2641-8626-1097-7F02664D6074}"/>
                  </a:ext>
                </a:extLst>
              </p:cNvPr>
              <p:cNvGrpSpPr/>
              <p:nvPr/>
            </p:nvGrpSpPr>
            <p:grpSpPr>
              <a:xfrm>
                <a:off x="2859935" y="1757384"/>
                <a:ext cx="738208" cy="2148519"/>
                <a:chOff x="2859935" y="1757384"/>
                <a:chExt cx="738208" cy="2148519"/>
              </a:xfrm>
            </p:grpSpPr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52B551F2-1A7B-C8C3-878C-47E1D74369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564" t="25385" r="63929" b="5672"/>
                <a:stretch/>
              </p:blipFill>
              <p:spPr>
                <a:xfrm>
                  <a:off x="2859935" y="2210936"/>
                  <a:ext cx="737859" cy="1694967"/>
                </a:xfrm>
                <a:prstGeom prst="rect">
                  <a:avLst/>
                </a:prstGeom>
              </p:spPr>
            </p:pic>
            <p:pic>
              <p:nvPicPr>
                <p:cNvPr id="43" name="Picture 42">
                  <a:extLst>
                    <a:ext uri="{FF2B5EF4-FFF2-40B4-BE49-F238E27FC236}">
                      <a16:creationId xmlns:a16="http://schemas.microsoft.com/office/drawing/2014/main" id="{7950C3EB-CF48-E78F-E099-0402755B06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76" t="5970" r="79864" b="70123"/>
                <a:stretch/>
              </p:blipFill>
              <p:spPr>
                <a:xfrm>
                  <a:off x="2984550" y="1757384"/>
                  <a:ext cx="613593" cy="58775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15DBD7A-DEA1-A5A3-87EC-D714228BD423}"/>
              </a:ext>
            </a:extLst>
          </p:cNvPr>
          <p:cNvGrpSpPr/>
          <p:nvPr/>
        </p:nvGrpSpPr>
        <p:grpSpPr>
          <a:xfrm>
            <a:off x="1352256" y="4090806"/>
            <a:ext cx="3753215" cy="2616856"/>
            <a:chOff x="1342378" y="4038126"/>
            <a:chExt cx="3753215" cy="261685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FEE518B-D336-40C4-9D83-62EFD1718E9A}"/>
                </a:ext>
              </a:extLst>
            </p:cNvPr>
            <p:cNvSpPr txBox="1"/>
            <p:nvPr/>
          </p:nvSpPr>
          <p:spPr>
            <a:xfrm>
              <a:off x="1504558" y="6193317"/>
              <a:ext cx="3081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4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63B795F-AC18-E5FB-7B3D-EC0F116FFB48}"/>
                </a:ext>
              </a:extLst>
            </p:cNvPr>
            <p:cNvSpPr txBox="1"/>
            <p:nvPr/>
          </p:nvSpPr>
          <p:spPr>
            <a:xfrm>
              <a:off x="2398626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5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96BA4A9-0B9B-CDA6-7E5A-FAB38AC26314}"/>
                </a:ext>
              </a:extLst>
            </p:cNvPr>
            <p:cNvSpPr txBox="1"/>
            <p:nvPr/>
          </p:nvSpPr>
          <p:spPr>
            <a:xfrm>
              <a:off x="2984550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6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D8B32C-B997-F9DF-6BFF-2AFA2CB9728F}"/>
                </a:ext>
              </a:extLst>
            </p:cNvPr>
            <p:cNvSpPr txBox="1"/>
            <p:nvPr/>
          </p:nvSpPr>
          <p:spPr>
            <a:xfrm>
              <a:off x="3726384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7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77C2BC8-3181-3DBB-9C47-D5131F3935B6}"/>
                </a:ext>
              </a:extLst>
            </p:cNvPr>
            <p:cNvSpPr txBox="1"/>
            <p:nvPr/>
          </p:nvSpPr>
          <p:spPr>
            <a:xfrm>
              <a:off x="4633092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8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038F4DB-E4BF-B45E-6A26-81F263D579D4}"/>
                </a:ext>
              </a:extLst>
            </p:cNvPr>
            <p:cNvGrpSpPr/>
            <p:nvPr/>
          </p:nvGrpSpPr>
          <p:grpSpPr>
            <a:xfrm>
              <a:off x="1342378" y="4038126"/>
              <a:ext cx="3753215" cy="2289536"/>
              <a:chOff x="1342378" y="4038126"/>
              <a:chExt cx="3753215" cy="2289536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67DB8348-2F2D-8ABA-DC21-B63FA45A5F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913" t="3629" r="40971" b="5671"/>
              <a:stretch/>
            </p:blipFill>
            <p:spPr>
              <a:xfrm>
                <a:off x="1342378" y="4097807"/>
                <a:ext cx="1648542" cy="2229855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5E2C89A-3DA8-5E84-34EB-0A4F97EAD4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913" t="3629" r="40971" b="5671"/>
              <a:stretch/>
            </p:blipFill>
            <p:spPr>
              <a:xfrm>
                <a:off x="2864134" y="4038126"/>
                <a:ext cx="1648542" cy="2229855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F5BE7E1D-F76A-2593-4925-DA03B438BD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64" t="25385" r="63929" b="5672"/>
              <a:stretch/>
            </p:blipFill>
            <p:spPr>
              <a:xfrm>
                <a:off x="4357385" y="4539738"/>
                <a:ext cx="737859" cy="1694967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14E62436-9D8D-966A-E236-D8C310A403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76" t="5970" r="79864" b="70123"/>
              <a:stretch/>
            </p:blipFill>
            <p:spPr>
              <a:xfrm>
                <a:off x="4482000" y="4086186"/>
                <a:ext cx="613593" cy="5877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811719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66186" y="163144"/>
            <a:ext cx="86594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0850" indent="-450850"/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Variasi dan Kombinasi Gerak Langkah dan Ayunan Lengan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66186" y="1232109"/>
            <a:ext cx="27033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rangkaian 4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97355" y="1727881"/>
            <a:ext cx="675166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rangkaian 4.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dengan posisi siap.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 dan 3, kaki melangkah </a:t>
            </a:r>
            <a:r>
              <a:rPr lang="id-ID" sz="2400" i="1" dirty="0"/>
              <a:t>double step </a:t>
            </a:r>
            <a:r>
              <a:rPr lang="id-ID" sz="2400" dirty="0"/>
              <a:t>sambil mengayunkan kedua lengan ke atas membentuk huruf V.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2, kedua kaki rapat, sambil menyilangkan kedua tangan di depan perut.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4 dan 6, kedua kaki rapat dan kedua tangan di pinggang.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 dan 7, satu kaki dan tangan silang di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gerakan di atas sebanyak 4x8 hitungan, dengan irama 4/4.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DC6657-366F-4076-CD2C-D2CDFA052387}"/>
              </a:ext>
            </a:extLst>
          </p:cNvPr>
          <p:cNvGrpSpPr/>
          <p:nvPr/>
        </p:nvGrpSpPr>
        <p:grpSpPr>
          <a:xfrm>
            <a:off x="384324" y="1678427"/>
            <a:ext cx="3966134" cy="2501928"/>
            <a:chOff x="384324" y="1678427"/>
            <a:chExt cx="3966134" cy="250192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339F5E3-C47A-5042-D0B4-0785AE8D0DA6}"/>
                </a:ext>
              </a:extLst>
            </p:cNvPr>
            <p:cNvSpPr txBox="1"/>
            <p:nvPr/>
          </p:nvSpPr>
          <p:spPr>
            <a:xfrm>
              <a:off x="1585875" y="3718690"/>
              <a:ext cx="4396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1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87508A-2AB5-4D9C-C274-8E549B68034A}"/>
                </a:ext>
              </a:extLst>
            </p:cNvPr>
            <p:cNvSpPr txBox="1"/>
            <p:nvPr/>
          </p:nvSpPr>
          <p:spPr>
            <a:xfrm>
              <a:off x="2531071" y="3718690"/>
              <a:ext cx="2938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2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02DB39D-BD90-FB5A-B506-C3146BCF5F9E}"/>
                </a:ext>
              </a:extLst>
            </p:cNvPr>
            <p:cNvSpPr txBox="1"/>
            <p:nvPr/>
          </p:nvSpPr>
          <p:spPr>
            <a:xfrm>
              <a:off x="3497723" y="3718690"/>
              <a:ext cx="4796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3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E5FF03-4419-C6E9-9C90-3CBD68DABA65}"/>
                </a:ext>
              </a:extLst>
            </p:cNvPr>
            <p:cNvGrpSpPr/>
            <p:nvPr/>
          </p:nvGrpSpPr>
          <p:grpSpPr>
            <a:xfrm>
              <a:off x="384324" y="1678427"/>
              <a:ext cx="3966134" cy="2117314"/>
              <a:chOff x="384324" y="1678427"/>
              <a:chExt cx="3966134" cy="2117314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538E6909-7AD8-AEE8-C3FD-67CD1539F6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294" t="12935" r="34839" b="4876"/>
              <a:stretch/>
            </p:blipFill>
            <p:spPr>
              <a:xfrm>
                <a:off x="1034964" y="1678427"/>
                <a:ext cx="1364776" cy="2117314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AFD777AB-8CA0-B4FB-C81C-DB5725A78F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30" t="12935" r="82374" b="4876"/>
              <a:stretch/>
            </p:blipFill>
            <p:spPr>
              <a:xfrm>
                <a:off x="384324" y="1678427"/>
                <a:ext cx="595106" cy="2117314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C60D1681-9189-07EF-140C-7040ECF6FB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68" t="12935" r="65982" b="4876"/>
              <a:stretch/>
            </p:blipFill>
            <p:spPr>
              <a:xfrm>
                <a:off x="2324565" y="1678427"/>
                <a:ext cx="717332" cy="2117314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3ECAF74-1FE7-C059-635F-4949E0E4CF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294" t="12935" r="34839" b="4876"/>
              <a:stretch/>
            </p:blipFill>
            <p:spPr>
              <a:xfrm>
                <a:off x="2985682" y="1678427"/>
                <a:ext cx="1364776" cy="2117314"/>
              </a:xfrm>
              <a:prstGeom prst="rect">
                <a:avLst/>
              </a:prstGeom>
            </p:spPr>
          </p:pic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1A3BC78-9C48-51ED-68C8-BEAA2F5FB8DC}"/>
              </a:ext>
            </a:extLst>
          </p:cNvPr>
          <p:cNvGrpSpPr/>
          <p:nvPr/>
        </p:nvGrpSpPr>
        <p:grpSpPr>
          <a:xfrm>
            <a:off x="1241946" y="4141686"/>
            <a:ext cx="3993128" cy="2513296"/>
            <a:chOff x="1241946" y="4141686"/>
            <a:chExt cx="3993128" cy="251329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2B242D-90C6-0C13-AEC3-A3A03685311D}"/>
                </a:ext>
              </a:extLst>
            </p:cNvPr>
            <p:cNvSpPr txBox="1"/>
            <p:nvPr/>
          </p:nvSpPr>
          <p:spPr>
            <a:xfrm>
              <a:off x="1504558" y="6193317"/>
              <a:ext cx="3081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4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D977957-8BD3-7790-C787-4349EE9168C8}"/>
                </a:ext>
              </a:extLst>
            </p:cNvPr>
            <p:cNvSpPr txBox="1"/>
            <p:nvPr/>
          </p:nvSpPr>
          <p:spPr>
            <a:xfrm>
              <a:off x="2398626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5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31E26FE-262B-9697-A3F0-418D697C031F}"/>
                </a:ext>
              </a:extLst>
            </p:cNvPr>
            <p:cNvSpPr txBox="1"/>
            <p:nvPr/>
          </p:nvSpPr>
          <p:spPr>
            <a:xfrm>
              <a:off x="2984550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6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3F6EB49-057A-F728-58A7-AA0FF8324F79}"/>
                </a:ext>
              </a:extLst>
            </p:cNvPr>
            <p:cNvGrpSpPr/>
            <p:nvPr/>
          </p:nvGrpSpPr>
          <p:grpSpPr>
            <a:xfrm>
              <a:off x="1241946" y="4141686"/>
              <a:ext cx="3993128" cy="2117314"/>
              <a:chOff x="1241946" y="4141686"/>
              <a:chExt cx="3993128" cy="2117314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51BB9E51-6105-7416-6325-515DCFAFD6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561" t="12935" r="1" b="4876"/>
              <a:stretch/>
            </p:blipFill>
            <p:spPr>
              <a:xfrm>
                <a:off x="1241946" y="4141686"/>
                <a:ext cx="832499" cy="2117314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DD15F6B-902B-9C41-08B7-974A15083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409" t="12935" r="1" b="4876"/>
              <a:stretch/>
            </p:blipFill>
            <p:spPr>
              <a:xfrm>
                <a:off x="2025496" y="4141686"/>
                <a:ext cx="1524230" cy="2117314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53287893-4846-FA13-FAA6-26B06716E0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409" t="12935" r="17578" b="4876"/>
              <a:stretch/>
            </p:blipFill>
            <p:spPr>
              <a:xfrm flipH="1">
                <a:off x="3570474" y="4141686"/>
                <a:ext cx="771471" cy="2117314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B385096A-C39A-A7B1-F4F8-58D3D4558C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985" t="12935" r="1" b="4876"/>
              <a:stretch/>
            </p:blipFill>
            <p:spPr>
              <a:xfrm>
                <a:off x="4463603" y="4141686"/>
                <a:ext cx="771471" cy="2117314"/>
              </a:xfrm>
              <a:prstGeom prst="rect">
                <a:avLst/>
              </a:prstGeom>
            </p:spPr>
          </p:pic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46E50E-EB90-AA55-30B0-9DA18A03DF37}"/>
                </a:ext>
              </a:extLst>
            </p:cNvPr>
            <p:cNvSpPr txBox="1"/>
            <p:nvPr/>
          </p:nvSpPr>
          <p:spPr>
            <a:xfrm>
              <a:off x="3726384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7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762730-64D1-F0B3-5D88-3EAF3E1574E6}"/>
                </a:ext>
              </a:extLst>
            </p:cNvPr>
            <p:cNvSpPr txBox="1"/>
            <p:nvPr/>
          </p:nvSpPr>
          <p:spPr>
            <a:xfrm>
              <a:off x="4633092" y="6193317"/>
              <a:ext cx="358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8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85025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Ayunan Langkah Kaki dan Ayunan Lengan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74.01">
            <a:hlinkClick r:id="" action="ppaction://media"/>
            <a:extLst>
              <a:ext uri="{FF2B5EF4-FFF2-40B4-BE49-F238E27FC236}">
                <a16:creationId xmlns:a16="http://schemas.microsoft.com/office/drawing/2014/main" id="{67316D72-EBCC-6186-3CDE-568D55DDBF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0457" y="1698171"/>
            <a:ext cx="8665029" cy="487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41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223103"/>
            <a:chOff x="0" y="1847850"/>
            <a:chExt cx="4038600" cy="316732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2824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42900" indent="-342900" eaLnBrk="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sehari-hari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dsn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orisional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kreasi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berirama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33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g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erak berirama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338973" y="5137992"/>
            <a:ext cx="9608070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1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6FFDFC5-D056-90AB-F55B-4A90C87D8AD0}"/>
              </a:ext>
            </a:extLst>
          </p:cNvPr>
          <p:cNvGrpSpPr/>
          <p:nvPr/>
        </p:nvGrpSpPr>
        <p:grpSpPr>
          <a:xfrm>
            <a:off x="407319" y="2406120"/>
            <a:ext cx="11118965" cy="2868376"/>
            <a:chOff x="407319" y="2406120"/>
            <a:chExt cx="11118965" cy="28683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586674-2D03-DB84-2E18-08F144125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7" r="15823"/>
            <a:stretch/>
          </p:blipFill>
          <p:spPr>
            <a:xfrm>
              <a:off x="407319" y="2406121"/>
              <a:ext cx="2573554" cy="25165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E70F636-E428-7820-51B6-BD6F966BE3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1" r="4837"/>
            <a:stretch/>
          </p:blipFill>
          <p:spPr>
            <a:xfrm>
              <a:off x="3230044" y="2406120"/>
              <a:ext cx="2575671" cy="25165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4776103-2ACD-D9FF-8DC1-DAC25B3856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19" r="8862"/>
            <a:stretch/>
          </p:blipFill>
          <p:spPr>
            <a:xfrm>
              <a:off x="6086930" y="2406120"/>
              <a:ext cx="2614512" cy="25165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62784B3-D52F-14F9-3DDD-178410B82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0" r="10800"/>
            <a:stretch/>
          </p:blipFill>
          <p:spPr>
            <a:xfrm>
              <a:off x="8911771" y="2406120"/>
              <a:ext cx="2614513" cy="25165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EBDF6EF-CC0C-9844-79B6-C7A87B009881}"/>
                </a:ext>
              </a:extLst>
            </p:cNvPr>
            <p:cNvSpPr/>
            <p:nvPr/>
          </p:nvSpPr>
          <p:spPr>
            <a:xfrm>
              <a:off x="9452911" y="4997497"/>
              <a:ext cx="2034531" cy="276999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 err="1">
                  <a:latin typeface="Arial" pitchFamily="34" charset="0"/>
                  <a:cs typeface="Arial" pitchFamily="34" charset="0"/>
                </a:rPr>
                <a:t>Sumber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id-ID" sz="1200" i="1" dirty="0">
                  <a:latin typeface="Arial" pitchFamily="34" charset="0"/>
                  <a:cs typeface="Arial" pitchFamily="34" charset="0"/>
                </a:rPr>
                <a:t>dokumen penerbit</a:t>
              </a:r>
              <a:endParaRPr lang="en-US" sz="1200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Gerak Langkah Kaki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langkah biasa dan langkah pendek</a:t>
            </a:r>
            <a:endParaRPr lang="en-ID" sz="2400" i="1" dirty="0">
              <a:solidFill>
                <a:srgbClr val="7030A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3C71E12-9B28-BD31-27E5-22CD3B9277ED}"/>
              </a:ext>
            </a:extLst>
          </p:cNvPr>
          <p:cNvGrpSpPr/>
          <p:nvPr/>
        </p:nvGrpSpPr>
        <p:grpSpPr>
          <a:xfrm>
            <a:off x="1566152" y="2051364"/>
            <a:ext cx="3752823" cy="3030073"/>
            <a:chOff x="316901" y="2032569"/>
            <a:chExt cx="3752823" cy="303007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D6CAD9-A627-519E-DDEE-2879F4409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01" y="2032569"/>
              <a:ext cx="3302062" cy="275839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2AA3B35-AB04-D5C4-C54E-BDA18E5F1F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6" r="69513" b="31090"/>
            <a:stretch/>
          </p:blipFill>
          <p:spPr>
            <a:xfrm>
              <a:off x="3374265" y="3161820"/>
              <a:ext cx="695459" cy="190082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6B87FF-3B51-3F4A-8EA1-3EF0225970E8}"/>
              </a:ext>
            </a:extLst>
          </p:cNvPr>
          <p:cNvGrpSpPr/>
          <p:nvPr/>
        </p:nvGrpSpPr>
        <p:grpSpPr>
          <a:xfrm>
            <a:off x="6323294" y="2051364"/>
            <a:ext cx="3722227" cy="2838520"/>
            <a:chOff x="5074043" y="2032569"/>
            <a:chExt cx="3722227" cy="283852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E5CC99D-139C-C2AA-BA12-9DC61BFA6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4043" y="2032569"/>
              <a:ext cx="3204568" cy="276571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6FFAF14-B5CD-2E9F-8567-318AB7532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14" t="6770" r="26380" b="14154"/>
            <a:stretch/>
          </p:blipFill>
          <p:spPr>
            <a:xfrm>
              <a:off x="8075053" y="2684083"/>
              <a:ext cx="721217" cy="218700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617668" y="5237376"/>
            <a:ext cx="90846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Pada hitungan 1–4, lakukan langkah biasa</a:t>
            </a:r>
            <a:r>
              <a:rPr lang="id-ID" sz="2400" dirty="0"/>
              <a:t>.</a:t>
            </a:r>
            <a:r>
              <a:rPr lang="sv-SE" sz="2400" dirty="0"/>
              <a:t>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</a:t>
            </a:r>
            <a:r>
              <a:rPr lang="sv-SE" sz="2400" dirty="0"/>
              <a:t>ada hitungan</a:t>
            </a:r>
            <a:r>
              <a:rPr lang="id-ID" sz="2400" dirty="0"/>
              <a:t> </a:t>
            </a:r>
            <a:r>
              <a:rPr lang="sv-SE" sz="2400" dirty="0"/>
              <a:t>5–8, lakukan langkah pendek.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Lakukan pengulangan gerakan 4x8</a:t>
            </a:r>
            <a:r>
              <a:rPr lang="id-ID" sz="2400" dirty="0"/>
              <a:t> </a:t>
            </a:r>
            <a:r>
              <a:rPr lang="sv-SE" sz="2400" dirty="0"/>
              <a:t>hitungan, dengan irama 4/4. 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langkah biasa dan langkah pendek</a:t>
            </a:r>
            <a:endParaRPr lang="en-ID" sz="2400" i="1" dirty="0">
              <a:solidFill>
                <a:srgbClr val="7030A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3C71E12-9B28-BD31-27E5-22CD3B9277ED}"/>
              </a:ext>
            </a:extLst>
          </p:cNvPr>
          <p:cNvGrpSpPr/>
          <p:nvPr/>
        </p:nvGrpSpPr>
        <p:grpSpPr>
          <a:xfrm>
            <a:off x="0" y="2871309"/>
            <a:ext cx="3752823" cy="3030073"/>
            <a:chOff x="316901" y="2032569"/>
            <a:chExt cx="3752823" cy="303007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D6CAD9-A627-519E-DDEE-2879F4409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01" y="2032569"/>
              <a:ext cx="3302062" cy="275839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2AA3B35-AB04-D5C4-C54E-BDA18E5F1F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6" r="69513" b="31090"/>
            <a:stretch/>
          </p:blipFill>
          <p:spPr>
            <a:xfrm>
              <a:off x="3374265" y="3161820"/>
              <a:ext cx="695459" cy="190082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6B87FF-3B51-3F4A-8EA1-3EF0225970E8}"/>
              </a:ext>
            </a:extLst>
          </p:cNvPr>
          <p:cNvGrpSpPr/>
          <p:nvPr/>
        </p:nvGrpSpPr>
        <p:grpSpPr>
          <a:xfrm>
            <a:off x="3415234" y="2059714"/>
            <a:ext cx="3722227" cy="2838520"/>
            <a:chOff x="5074043" y="2032569"/>
            <a:chExt cx="3722227" cy="283852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E5CC99D-139C-C2AA-BA12-9DC61BFA6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4043" y="2032569"/>
              <a:ext cx="3204568" cy="276571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6FFAF14-B5CD-2E9F-8567-318AB7532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14" t="6770" r="26380" b="14154"/>
            <a:stretch/>
          </p:blipFill>
          <p:spPr>
            <a:xfrm>
              <a:off x="8075053" y="2684083"/>
              <a:ext cx="721217" cy="218700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7356743" y="1728934"/>
            <a:ext cx="466895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</a:t>
            </a:r>
            <a:r>
              <a:rPr lang="sv-SE" sz="2400" dirty="0"/>
              <a:t>ara melakukan gerak langkah biasa dan langkah pendek.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Langkah biasa dilakukan dengan melangkahkan kedua kaki</a:t>
            </a:r>
            <a:r>
              <a:rPr lang="id-ID" sz="2400" dirty="0"/>
              <a:t> </a:t>
            </a:r>
            <a:r>
              <a:rPr lang="sv-SE" sz="2400" dirty="0"/>
              <a:t>bergantian/depan belakang, seperti pada gambar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/>
              <a:t>Langkah pendek dilakukan dengan melangkahkan kaki kanan</a:t>
            </a:r>
            <a:r>
              <a:rPr lang="id-ID" sz="2400" dirty="0"/>
              <a:t> </a:t>
            </a:r>
            <a:r>
              <a:rPr lang="sv-SE" sz="2400" dirty="0"/>
              <a:t>ke depan diikuti kaki kiri melangkah dan berhenti di samping</a:t>
            </a:r>
            <a:r>
              <a:rPr lang="id-ID" sz="2400" dirty="0"/>
              <a:t> </a:t>
            </a:r>
            <a:r>
              <a:rPr lang="sv-SE" sz="2400" dirty="0"/>
              <a:t>kaki kanan/sejajar, seperti pada gambar 2.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D344C0-0F75-1BA0-8A16-72BEF37C2BE9}"/>
              </a:ext>
            </a:extLst>
          </p:cNvPr>
          <p:cNvSpPr txBox="1"/>
          <p:nvPr/>
        </p:nvSpPr>
        <p:spPr>
          <a:xfrm>
            <a:off x="1090853" y="6079576"/>
            <a:ext cx="15106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Gambar 1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4F40BA-1670-110C-497F-D6D602BF6A93}"/>
              </a:ext>
            </a:extLst>
          </p:cNvPr>
          <p:cNvSpPr txBox="1"/>
          <p:nvPr/>
        </p:nvSpPr>
        <p:spPr>
          <a:xfrm>
            <a:off x="5109123" y="4975330"/>
            <a:ext cx="15106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Gambar 2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29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Variasi gerak marching dan single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631474" y="2811463"/>
            <a:ext cx="60105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1–4, lakukan gerak </a:t>
            </a:r>
            <a:r>
              <a:rPr lang="id-ID" sz="2400" i="1" dirty="0"/>
              <a:t>marching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Pada hitungan 5–8, lakukan gerak langkah </a:t>
            </a:r>
            <a:r>
              <a:rPr lang="id-ID" sz="2400" i="1" dirty="0"/>
              <a:t>single step</a:t>
            </a:r>
            <a:r>
              <a:rPr lang="id-ID" sz="2400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pengulangan gerakan 4x8 hitungan, dengan irama 4/4.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D344C0-0F75-1BA0-8A16-72BEF37C2BE9}"/>
              </a:ext>
            </a:extLst>
          </p:cNvPr>
          <p:cNvSpPr txBox="1"/>
          <p:nvPr/>
        </p:nvSpPr>
        <p:spPr>
          <a:xfrm>
            <a:off x="1142369" y="5796276"/>
            <a:ext cx="24250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marching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6C506F-F9B5-9050-9ECB-094EAD05BC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 r="14646"/>
          <a:stretch/>
        </p:blipFill>
        <p:spPr>
          <a:xfrm>
            <a:off x="1382333" y="1837579"/>
            <a:ext cx="4009177" cy="40686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F6DEB7-7627-B547-4C76-19323DC7E244}"/>
              </a:ext>
            </a:extLst>
          </p:cNvPr>
          <p:cNvSpPr txBox="1"/>
          <p:nvPr/>
        </p:nvSpPr>
        <p:spPr>
          <a:xfrm>
            <a:off x="3807412" y="5774970"/>
            <a:ext cx="24250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single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25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Langkah Kaki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Variasi gerak marching dan single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631474" y="2811463"/>
            <a:ext cx="60105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i="1" dirty="0"/>
              <a:t>Marching</a:t>
            </a:r>
            <a:r>
              <a:rPr lang="id-ID" sz="2400" dirty="0"/>
              <a:t> dilakukan dengan mengangkat kedua kaki bergantian dan ayunan kedua lengan yang seimbang.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i="1" dirty="0"/>
              <a:t>Single step </a:t>
            </a:r>
            <a:r>
              <a:rPr lang="id-ID" sz="2400" dirty="0"/>
              <a:t>dilakukan dengan melangkahkan kaki bergantian ke kanan dan ke kiri.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D344C0-0F75-1BA0-8A16-72BEF37C2BE9}"/>
              </a:ext>
            </a:extLst>
          </p:cNvPr>
          <p:cNvSpPr txBox="1"/>
          <p:nvPr/>
        </p:nvSpPr>
        <p:spPr>
          <a:xfrm>
            <a:off x="1142369" y="5796276"/>
            <a:ext cx="24250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marching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6C506F-F9B5-9050-9ECB-094EAD05BC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 r="14646"/>
          <a:stretch/>
        </p:blipFill>
        <p:spPr>
          <a:xfrm>
            <a:off x="1382333" y="1837579"/>
            <a:ext cx="4009177" cy="40686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F6DEB7-7627-B547-4C76-19323DC7E244}"/>
              </a:ext>
            </a:extLst>
          </p:cNvPr>
          <p:cNvSpPr txBox="1"/>
          <p:nvPr/>
        </p:nvSpPr>
        <p:spPr>
          <a:xfrm>
            <a:off x="3807412" y="5774970"/>
            <a:ext cx="24250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single step</a:t>
            </a:r>
            <a:endParaRPr lang="en-ID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71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2464</Words>
  <Application>Microsoft Office PowerPoint</Application>
  <PresentationFormat>Widescreen</PresentationFormat>
  <Paragraphs>270</Paragraphs>
  <Slides>35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37</cp:revision>
  <dcterms:created xsi:type="dcterms:W3CDTF">2022-05-10T01:11:12Z</dcterms:created>
  <dcterms:modified xsi:type="dcterms:W3CDTF">2022-06-29T01:38:29Z</dcterms:modified>
</cp:coreProperties>
</file>