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64" r:id="rId3"/>
    <p:sldId id="376" r:id="rId4"/>
    <p:sldId id="377" r:id="rId5"/>
    <p:sldId id="397" r:id="rId6"/>
    <p:sldId id="401" r:id="rId7"/>
    <p:sldId id="402" r:id="rId8"/>
    <p:sldId id="403" r:id="rId9"/>
    <p:sldId id="398" r:id="rId10"/>
    <p:sldId id="399" r:id="rId11"/>
    <p:sldId id="404" r:id="rId12"/>
    <p:sldId id="405" r:id="rId13"/>
    <p:sldId id="400" r:id="rId14"/>
    <p:sldId id="407" r:id="rId15"/>
    <p:sldId id="406" r:id="rId16"/>
    <p:sldId id="408" r:id="rId17"/>
    <p:sldId id="409" r:id="rId18"/>
    <p:sldId id="410" r:id="rId19"/>
    <p:sldId id="412" r:id="rId20"/>
    <p:sldId id="411" r:id="rId21"/>
    <p:sldId id="294" r:id="rId22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1326" y="-918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629FA3-1148-4846-A9AC-3D4046A90B4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835E37E0-31B9-4BAD-9CD5-DA1EED8E68BD}">
      <dgm:prSet phldrT="[Text]"/>
      <dgm:spPr/>
      <dgm:t>
        <a:bodyPr/>
        <a:lstStyle/>
        <a:p>
          <a:r>
            <a:rPr lang="sv-SE" b="0" i="0" dirty="0" smtClean="0">
              <a:latin typeface="Montserrat" panose="00000500000000000000" pitchFamily="2" charset="0"/>
            </a:rPr>
            <a:t>Menurunkan berat badan dan mencegah obesitas</a:t>
          </a:r>
          <a:endParaRPr lang="id-ID" dirty="0">
            <a:latin typeface="Montserrat" panose="00000500000000000000" pitchFamily="2" charset="0"/>
          </a:endParaRPr>
        </a:p>
      </dgm:t>
    </dgm:pt>
    <dgm:pt modelId="{015587B0-72D5-42CE-B605-3E91EAE946D7}" type="parTrans" cxnId="{B7C9089C-9A77-4017-A98F-879A5A79AA44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5C2AEA77-8158-426A-A460-B073568252E1}" type="sibTrans" cxnId="{B7C9089C-9A77-4017-A98F-879A5A79AA44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602345C2-A726-40A3-8237-A12FCA392512}">
      <dgm:prSet phldrT="[Text]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id-ID" b="0" i="0" dirty="0" smtClean="0">
              <a:latin typeface="Montserrat" panose="00000500000000000000" pitchFamily="2" charset="0"/>
            </a:rPr>
            <a:t>Mencegah penyakit jantung</a:t>
          </a:r>
          <a:endParaRPr lang="id-ID" dirty="0">
            <a:latin typeface="Montserrat" panose="00000500000000000000" pitchFamily="2" charset="0"/>
          </a:endParaRPr>
        </a:p>
      </dgm:t>
    </dgm:pt>
    <dgm:pt modelId="{F8BA2DA0-118E-4E2F-90CB-1D2332C1438F}" type="parTrans" cxnId="{D818E30F-410A-45F4-B9BD-B244C0E522E5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0A2739F2-A06C-48A3-BC91-EDE146C727B5}" type="sibTrans" cxnId="{D818E30F-410A-45F4-B9BD-B244C0E522E5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1C52C081-0904-46E2-B48C-007340CEDF3F}">
      <dgm:prSet phldrT="[Text]"/>
      <dgm:spPr/>
      <dgm:t>
        <a:bodyPr/>
        <a:lstStyle/>
        <a:p>
          <a:r>
            <a:rPr lang="id-ID" b="0" i="0" dirty="0" smtClean="0">
              <a:latin typeface="Montserrat" panose="00000500000000000000" pitchFamily="2" charset="0"/>
            </a:rPr>
            <a:t>Melindungi dari osteoporosis</a:t>
          </a:r>
          <a:endParaRPr lang="id-ID" dirty="0">
            <a:latin typeface="Montserrat" panose="00000500000000000000" pitchFamily="2" charset="0"/>
          </a:endParaRPr>
        </a:p>
      </dgm:t>
    </dgm:pt>
    <dgm:pt modelId="{C2F51CB2-F350-42C5-9D49-6D7717DA6CAB}" type="parTrans" cxnId="{12F218B1-8A6F-465A-ADA9-2F20950DE552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1F630197-76F2-40CD-B236-7E7997EC7EC9}" type="sibTrans" cxnId="{12F218B1-8A6F-465A-ADA9-2F20950DE552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DF61B77C-4845-4547-ABF5-66574B95EA44}">
      <dgm:prSet phldrT="[Text]"/>
      <dgm:spPr/>
      <dgm:t>
        <a:bodyPr/>
        <a:lstStyle/>
        <a:p>
          <a:r>
            <a:rPr lang="id-ID" b="0" i="0" dirty="0" smtClean="0">
              <a:solidFill>
                <a:schemeClr val="tx1"/>
              </a:solidFill>
              <a:latin typeface="Montserrat" panose="00000500000000000000" pitchFamily="2" charset="0"/>
            </a:rPr>
            <a:t>Menurunkan tekanan darah tinggi</a:t>
          </a:r>
          <a:endParaRPr lang="id-ID" dirty="0">
            <a:solidFill>
              <a:schemeClr val="tx1"/>
            </a:solidFill>
            <a:latin typeface="Montserrat" panose="00000500000000000000" pitchFamily="2" charset="0"/>
          </a:endParaRPr>
        </a:p>
      </dgm:t>
    </dgm:pt>
    <dgm:pt modelId="{D28C3FF9-F35C-4E06-8025-B8F6B8B30FC7}" type="parTrans" cxnId="{96D49456-7120-44D4-AFE6-03EF4ECAE2EF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FB74C1B2-7DFB-483A-8550-25C7898E8BCC}" type="sibTrans" cxnId="{96D49456-7120-44D4-AFE6-03EF4ECAE2EF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B8009E7A-6C0A-49CA-8E5C-AF454CA55C6D}">
      <dgm:prSet phldrT="[Text]"/>
      <dgm:spPr/>
      <dgm:t>
        <a:bodyPr/>
        <a:lstStyle/>
        <a:p>
          <a:r>
            <a:rPr lang="id-ID" b="0" i="0" dirty="0" smtClean="0">
              <a:latin typeface="Montserrat" panose="00000500000000000000" pitchFamily="2" charset="0"/>
            </a:rPr>
            <a:t>Menurunkan gejala depresi ringan dan kegelisahan</a:t>
          </a:r>
          <a:endParaRPr lang="id-ID" dirty="0">
            <a:latin typeface="Montserrat" panose="00000500000000000000" pitchFamily="2" charset="0"/>
          </a:endParaRPr>
        </a:p>
      </dgm:t>
    </dgm:pt>
    <dgm:pt modelId="{5AFC0085-7240-4D7A-BC1B-D9DF7125390B}" type="parTrans" cxnId="{03B32D91-12F5-468A-AD91-C2FFEB94C879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89F18308-F461-4964-A92B-45651AE06A01}" type="sibTrans" cxnId="{03B32D91-12F5-468A-AD91-C2FFEB94C879}">
      <dgm:prSet/>
      <dgm:spPr/>
      <dgm:t>
        <a:bodyPr/>
        <a:lstStyle/>
        <a:p>
          <a:endParaRPr lang="id-ID">
            <a:latin typeface="Montserrat" panose="00000500000000000000" pitchFamily="2" charset="0"/>
          </a:endParaRPr>
        </a:p>
      </dgm:t>
    </dgm:pt>
    <dgm:pt modelId="{DD30144D-539C-419A-ADF1-8FB896670A92}">
      <dgm:prSet phldrT="[Text]" custT="1"/>
      <dgm:spPr/>
      <dgm:t>
        <a:bodyPr/>
        <a:lstStyle/>
        <a:p>
          <a:r>
            <a:rPr lang="it-IT" sz="2400" b="0" i="0" dirty="0" smtClean="0">
              <a:latin typeface="Montserrat" panose="00000500000000000000" pitchFamily="2" charset="0"/>
            </a:rPr>
            <a:t>Meningkatkan citra diri dan rasa percaya diri</a:t>
          </a:r>
          <a:endParaRPr lang="id-ID" sz="2400" dirty="0">
            <a:latin typeface="Montserrat" panose="00000500000000000000" pitchFamily="2" charset="0"/>
          </a:endParaRPr>
        </a:p>
      </dgm:t>
    </dgm:pt>
    <dgm:pt modelId="{23EAABB7-54B6-48EB-A422-202CED1FC311}" type="parTrans" cxnId="{156E4944-C5AF-4577-8867-23412FD4A198}">
      <dgm:prSet/>
      <dgm:spPr/>
      <dgm:t>
        <a:bodyPr/>
        <a:lstStyle/>
        <a:p>
          <a:endParaRPr lang="id-ID"/>
        </a:p>
      </dgm:t>
    </dgm:pt>
    <dgm:pt modelId="{D0BF09AF-7BD8-435E-BE99-0E84DB90840C}" type="sibTrans" cxnId="{156E4944-C5AF-4577-8867-23412FD4A198}">
      <dgm:prSet/>
      <dgm:spPr/>
      <dgm:t>
        <a:bodyPr/>
        <a:lstStyle/>
        <a:p>
          <a:endParaRPr lang="id-ID"/>
        </a:p>
      </dgm:t>
    </dgm:pt>
    <dgm:pt modelId="{0847FD02-A621-4BAA-844F-62A8A1A5C7C5}" type="pres">
      <dgm:prSet presAssocID="{0C629FA3-1148-4846-A9AC-3D4046A90B4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1E309C02-32ED-4122-9DA6-1AB9C2B94F8E}" type="pres">
      <dgm:prSet presAssocID="{0C629FA3-1148-4846-A9AC-3D4046A90B42}" presName="Name1" presStyleCnt="0"/>
      <dgm:spPr/>
    </dgm:pt>
    <dgm:pt modelId="{40F38B3A-F51C-4A42-A74E-D0C74E1927CF}" type="pres">
      <dgm:prSet presAssocID="{0C629FA3-1148-4846-A9AC-3D4046A90B42}" presName="cycle" presStyleCnt="0"/>
      <dgm:spPr/>
    </dgm:pt>
    <dgm:pt modelId="{546AB1E2-0E64-4BE6-A1AB-BFF22A4F2884}" type="pres">
      <dgm:prSet presAssocID="{0C629FA3-1148-4846-A9AC-3D4046A90B42}" presName="srcNode" presStyleLbl="node1" presStyleIdx="0" presStyleCnt="6"/>
      <dgm:spPr/>
    </dgm:pt>
    <dgm:pt modelId="{F57AF106-FD82-40E8-91A1-418028BC1573}" type="pres">
      <dgm:prSet presAssocID="{0C629FA3-1148-4846-A9AC-3D4046A90B42}" presName="conn" presStyleLbl="parChTrans1D2" presStyleIdx="0" presStyleCnt="1"/>
      <dgm:spPr/>
      <dgm:t>
        <a:bodyPr/>
        <a:lstStyle/>
        <a:p>
          <a:endParaRPr lang="en-US"/>
        </a:p>
      </dgm:t>
    </dgm:pt>
    <dgm:pt modelId="{16B74B14-6D1B-4EE2-BDCA-02E10124AC02}" type="pres">
      <dgm:prSet presAssocID="{0C629FA3-1148-4846-A9AC-3D4046A90B42}" presName="extraNode" presStyleLbl="node1" presStyleIdx="0" presStyleCnt="6"/>
      <dgm:spPr/>
    </dgm:pt>
    <dgm:pt modelId="{50FC3C47-F72D-447A-82BE-1AF4E679A9EF}" type="pres">
      <dgm:prSet presAssocID="{0C629FA3-1148-4846-A9AC-3D4046A90B42}" presName="dstNode" presStyleLbl="node1" presStyleIdx="0" presStyleCnt="6"/>
      <dgm:spPr/>
    </dgm:pt>
    <dgm:pt modelId="{A71A40C5-F245-46DC-9B57-E1855ECD430A}" type="pres">
      <dgm:prSet presAssocID="{835E37E0-31B9-4BAD-9CD5-DA1EED8E68BD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55BC693-DE24-43E7-B400-18A00D5F7414}" type="pres">
      <dgm:prSet presAssocID="{835E37E0-31B9-4BAD-9CD5-DA1EED8E68BD}" presName="accent_1" presStyleCnt="0"/>
      <dgm:spPr/>
    </dgm:pt>
    <dgm:pt modelId="{EDA0B6C7-60E3-407D-AA5E-3ED1859AD1C8}" type="pres">
      <dgm:prSet presAssocID="{835E37E0-31B9-4BAD-9CD5-DA1EED8E68BD}" presName="accentRepeatNode" presStyleLbl="solidFgAcc1" presStyleIdx="0" presStyleCnt="6"/>
      <dgm:spPr/>
    </dgm:pt>
    <dgm:pt modelId="{E6C6A2EF-41B0-4EA2-A994-5CA377CAD530}" type="pres">
      <dgm:prSet presAssocID="{602345C2-A726-40A3-8237-A12FCA392512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03CD422-2EA1-450A-B76F-F4983325C713}" type="pres">
      <dgm:prSet presAssocID="{602345C2-A726-40A3-8237-A12FCA392512}" presName="accent_2" presStyleCnt="0"/>
      <dgm:spPr/>
    </dgm:pt>
    <dgm:pt modelId="{688E5EDE-51A5-4344-8CB0-1E6278B28571}" type="pres">
      <dgm:prSet presAssocID="{602345C2-A726-40A3-8237-A12FCA392512}" presName="accentRepeatNode" presStyleLbl="solidFgAcc1" presStyleIdx="1" presStyleCnt="6"/>
      <dgm:spPr/>
    </dgm:pt>
    <dgm:pt modelId="{7BE2F0AF-F81C-4977-A0CF-FC648F061144}" type="pres">
      <dgm:prSet presAssocID="{DF61B77C-4845-4547-ABF5-66574B95EA44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BF37F8E-661D-47EA-8173-BEE5AEEB847B}" type="pres">
      <dgm:prSet presAssocID="{DF61B77C-4845-4547-ABF5-66574B95EA44}" presName="accent_3" presStyleCnt="0"/>
      <dgm:spPr/>
    </dgm:pt>
    <dgm:pt modelId="{C7934E9F-CF19-45EB-A067-51A60F731CC1}" type="pres">
      <dgm:prSet presAssocID="{DF61B77C-4845-4547-ABF5-66574B95EA44}" presName="accentRepeatNode" presStyleLbl="solidFgAcc1" presStyleIdx="2" presStyleCnt="6"/>
      <dgm:spPr/>
    </dgm:pt>
    <dgm:pt modelId="{812AD9B5-5059-47B8-B6FB-D6D5767BC771}" type="pres">
      <dgm:prSet presAssocID="{B8009E7A-6C0A-49CA-8E5C-AF454CA55C6D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C504673-48D7-404B-9ED9-88C586FB60C5}" type="pres">
      <dgm:prSet presAssocID="{B8009E7A-6C0A-49CA-8E5C-AF454CA55C6D}" presName="accent_4" presStyleCnt="0"/>
      <dgm:spPr/>
    </dgm:pt>
    <dgm:pt modelId="{B55615EB-63C1-405D-BB25-A9D5E25CF1B4}" type="pres">
      <dgm:prSet presAssocID="{B8009E7A-6C0A-49CA-8E5C-AF454CA55C6D}" presName="accentRepeatNode" presStyleLbl="solidFgAcc1" presStyleIdx="3" presStyleCnt="6"/>
      <dgm:spPr/>
    </dgm:pt>
    <dgm:pt modelId="{D0267111-F208-4B79-9AFD-9CC5760271B8}" type="pres">
      <dgm:prSet presAssocID="{1C52C081-0904-46E2-B48C-007340CEDF3F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7519E87-715D-43BC-9B1E-F31513C73EFD}" type="pres">
      <dgm:prSet presAssocID="{1C52C081-0904-46E2-B48C-007340CEDF3F}" presName="accent_5" presStyleCnt="0"/>
      <dgm:spPr/>
    </dgm:pt>
    <dgm:pt modelId="{F0E1AF2C-F086-4220-BF27-506C88CE130F}" type="pres">
      <dgm:prSet presAssocID="{1C52C081-0904-46E2-B48C-007340CEDF3F}" presName="accentRepeatNode" presStyleLbl="solidFgAcc1" presStyleIdx="4" presStyleCnt="6"/>
      <dgm:spPr/>
    </dgm:pt>
    <dgm:pt modelId="{611797ED-DD7B-4025-AF51-F42FBB1E1842}" type="pres">
      <dgm:prSet presAssocID="{DD30144D-539C-419A-ADF1-8FB896670A92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49D12C2-F7F6-4AE9-A7AB-CC8A2C737D3C}" type="pres">
      <dgm:prSet presAssocID="{DD30144D-539C-419A-ADF1-8FB896670A92}" presName="accent_6" presStyleCnt="0"/>
      <dgm:spPr/>
    </dgm:pt>
    <dgm:pt modelId="{7F224BD5-337B-48CF-BE21-9B01D74A2E7E}" type="pres">
      <dgm:prSet presAssocID="{DD30144D-539C-419A-ADF1-8FB896670A92}" presName="accentRepeatNode" presStyleLbl="solidFgAcc1" presStyleIdx="5" presStyleCnt="6"/>
      <dgm:spPr/>
    </dgm:pt>
  </dgm:ptLst>
  <dgm:cxnLst>
    <dgm:cxn modelId="{07F9759A-A482-4AC9-8F82-E7539D0D1FE0}" type="presOf" srcId="{602345C2-A726-40A3-8237-A12FCA392512}" destId="{E6C6A2EF-41B0-4EA2-A994-5CA377CAD530}" srcOrd="0" destOrd="0" presId="urn:microsoft.com/office/officeart/2008/layout/VerticalCurvedList"/>
    <dgm:cxn modelId="{611DA227-4394-4AA5-AC9E-D97AA79BDAD4}" type="presOf" srcId="{B8009E7A-6C0A-49CA-8E5C-AF454CA55C6D}" destId="{812AD9B5-5059-47B8-B6FB-D6D5767BC771}" srcOrd="0" destOrd="0" presId="urn:microsoft.com/office/officeart/2008/layout/VerticalCurvedList"/>
    <dgm:cxn modelId="{7EE3F9AD-7C1F-47CC-8498-C29C6502D499}" type="presOf" srcId="{DD30144D-539C-419A-ADF1-8FB896670A92}" destId="{611797ED-DD7B-4025-AF51-F42FBB1E1842}" srcOrd="0" destOrd="0" presId="urn:microsoft.com/office/officeart/2008/layout/VerticalCurvedList"/>
    <dgm:cxn modelId="{12F218B1-8A6F-465A-ADA9-2F20950DE552}" srcId="{0C629FA3-1148-4846-A9AC-3D4046A90B42}" destId="{1C52C081-0904-46E2-B48C-007340CEDF3F}" srcOrd="4" destOrd="0" parTransId="{C2F51CB2-F350-42C5-9D49-6D7717DA6CAB}" sibTransId="{1F630197-76F2-40CD-B236-7E7997EC7EC9}"/>
    <dgm:cxn modelId="{FF51598C-9C75-4400-ADFE-8055A0DA3228}" type="presOf" srcId="{5C2AEA77-8158-426A-A460-B073568252E1}" destId="{F57AF106-FD82-40E8-91A1-418028BC1573}" srcOrd="0" destOrd="0" presId="urn:microsoft.com/office/officeart/2008/layout/VerticalCurvedList"/>
    <dgm:cxn modelId="{1CE4F094-E883-46C2-A8FC-612D7AE7EE26}" type="presOf" srcId="{0C629FA3-1148-4846-A9AC-3D4046A90B42}" destId="{0847FD02-A621-4BAA-844F-62A8A1A5C7C5}" srcOrd="0" destOrd="0" presId="urn:microsoft.com/office/officeart/2008/layout/VerticalCurvedList"/>
    <dgm:cxn modelId="{AB85735C-C401-4BF8-A15D-3FA1AB4D4538}" type="presOf" srcId="{835E37E0-31B9-4BAD-9CD5-DA1EED8E68BD}" destId="{A71A40C5-F245-46DC-9B57-E1855ECD430A}" srcOrd="0" destOrd="0" presId="urn:microsoft.com/office/officeart/2008/layout/VerticalCurvedList"/>
    <dgm:cxn modelId="{03B32D91-12F5-468A-AD91-C2FFEB94C879}" srcId="{0C629FA3-1148-4846-A9AC-3D4046A90B42}" destId="{B8009E7A-6C0A-49CA-8E5C-AF454CA55C6D}" srcOrd="3" destOrd="0" parTransId="{5AFC0085-7240-4D7A-BC1B-D9DF7125390B}" sibTransId="{89F18308-F461-4964-A92B-45651AE06A01}"/>
    <dgm:cxn modelId="{6BFF2ECF-5791-4286-8446-4897601B7916}" type="presOf" srcId="{1C52C081-0904-46E2-B48C-007340CEDF3F}" destId="{D0267111-F208-4B79-9AFD-9CC5760271B8}" srcOrd="0" destOrd="0" presId="urn:microsoft.com/office/officeart/2008/layout/VerticalCurvedList"/>
    <dgm:cxn modelId="{156E4944-C5AF-4577-8867-23412FD4A198}" srcId="{0C629FA3-1148-4846-A9AC-3D4046A90B42}" destId="{DD30144D-539C-419A-ADF1-8FB896670A92}" srcOrd="5" destOrd="0" parTransId="{23EAABB7-54B6-48EB-A422-202CED1FC311}" sibTransId="{D0BF09AF-7BD8-435E-BE99-0E84DB90840C}"/>
    <dgm:cxn modelId="{C9B502DF-11C9-4EC6-AE6F-CC784FEA9BDE}" type="presOf" srcId="{DF61B77C-4845-4547-ABF5-66574B95EA44}" destId="{7BE2F0AF-F81C-4977-A0CF-FC648F061144}" srcOrd="0" destOrd="0" presId="urn:microsoft.com/office/officeart/2008/layout/VerticalCurvedList"/>
    <dgm:cxn modelId="{D818E30F-410A-45F4-B9BD-B244C0E522E5}" srcId="{0C629FA3-1148-4846-A9AC-3D4046A90B42}" destId="{602345C2-A726-40A3-8237-A12FCA392512}" srcOrd="1" destOrd="0" parTransId="{F8BA2DA0-118E-4E2F-90CB-1D2332C1438F}" sibTransId="{0A2739F2-A06C-48A3-BC91-EDE146C727B5}"/>
    <dgm:cxn modelId="{B7C9089C-9A77-4017-A98F-879A5A79AA44}" srcId="{0C629FA3-1148-4846-A9AC-3D4046A90B42}" destId="{835E37E0-31B9-4BAD-9CD5-DA1EED8E68BD}" srcOrd="0" destOrd="0" parTransId="{015587B0-72D5-42CE-B605-3E91EAE946D7}" sibTransId="{5C2AEA77-8158-426A-A460-B073568252E1}"/>
    <dgm:cxn modelId="{96D49456-7120-44D4-AFE6-03EF4ECAE2EF}" srcId="{0C629FA3-1148-4846-A9AC-3D4046A90B42}" destId="{DF61B77C-4845-4547-ABF5-66574B95EA44}" srcOrd="2" destOrd="0" parTransId="{D28C3FF9-F35C-4E06-8025-B8F6B8B30FC7}" sibTransId="{FB74C1B2-7DFB-483A-8550-25C7898E8BCC}"/>
    <dgm:cxn modelId="{4384D4FA-59D3-4A83-9C40-9FDC358819F7}" type="presParOf" srcId="{0847FD02-A621-4BAA-844F-62A8A1A5C7C5}" destId="{1E309C02-32ED-4122-9DA6-1AB9C2B94F8E}" srcOrd="0" destOrd="0" presId="urn:microsoft.com/office/officeart/2008/layout/VerticalCurvedList"/>
    <dgm:cxn modelId="{9B3E5C9E-AA49-4FB2-8A0E-94C5E87A9032}" type="presParOf" srcId="{1E309C02-32ED-4122-9DA6-1AB9C2B94F8E}" destId="{40F38B3A-F51C-4A42-A74E-D0C74E1927CF}" srcOrd="0" destOrd="0" presId="urn:microsoft.com/office/officeart/2008/layout/VerticalCurvedList"/>
    <dgm:cxn modelId="{5458F3A7-F551-4EC1-BB06-9D04641DF825}" type="presParOf" srcId="{40F38B3A-F51C-4A42-A74E-D0C74E1927CF}" destId="{546AB1E2-0E64-4BE6-A1AB-BFF22A4F2884}" srcOrd="0" destOrd="0" presId="urn:microsoft.com/office/officeart/2008/layout/VerticalCurvedList"/>
    <dgm:cxn modelId="{DE723CED-D1EC-41D4-8BBE-C05E62F46535}" type="presParOf" srcId="{40F38B3A-F51C-4A42-A74E-D0C74E1927CF}" destId="{F57AF106-FD82-40E8-91A1-418028BC1573}" srcOrd="1" destOrd="0" presId="urn:microsoft.com/office/officeart/2008/layout/VerticalCurvedList"/>
    <dgm:cxn modelId="{1C1C49E9-77BA-42D5-9FAC-13900FE28D49}" type="presParOf" srcId="{40F38B3A-F51C-4A42-A74E-D0C74E1927CF}" destId="{16B74B14-6D1B-4EE2-BDCA-02E10124AC02}" srcOrd="2" destOrd="0" presId="urn:microsoft.com/office/officeart/2008/layout/VerticalCurvedList"/>
    <dgm:cxn modelId="{54CC82DB-55DF-4837-8C2D-D304CCB1995A}" type="presParOf" srcId="{40F38B3A-F51C-4A42-A74E-D0C74E1927CF}" destId="{50FC3C47-F72D-447A-82BE-1AF4E679A9EF}" srcOrd="3" destOrd="0" presId="urn:microsoft.com/office/officeart/2008/layout/VerticalCurvedList"/>
    <dgm:cxn modelId="{BE9CFE92-4CBE-47C3-BF57-242C1ED24D4D}" type="presParOf" srcId="{1E309C02-32ED-4122-9DA6-1AB9C2B94F8E}" destId="{A71A40C5-F245-46DC-9B57-E1855ECD430A}" srcOrd="1" destOrd="0" presId="urn:microsoft.com/office/officeart/2008/layout/VerticalCurvedList"/>
    <dgm:cxn modelId="{8F14D7B7-BE93-429A-9BCD-A43B3EF0D29E}" type="presParOf" srcId="{1E309C02-32ED-4122-9DA6-1AB9C2B94F8E}" destId="{A55BC693-DE24-43E7-B400-18A00D5F7414}" srcOrd="2" destOrd="0" presId="urn:microsoft.com/office/officeart/2008/layout/VerticalCurvedList"/>
    <dgm:cxn modelId="{EBDD3F3A-4FBD-4681-9DA7-861D9DD9E825}" type="presParOf" srcId="{A55BC693-DE24-43E7-B400-18A00D5F7414}" destId="{EDA0B6C7-60E3-407D-AA5E-3ED1859AD1C8}" srcOrd="0" destOrd="0" presId="urn:microsoft.com/office/officeart/2008/layout/VerticalCurvedList"/>
    <dgm:cxn modelId="{80149808-71AA-48A8-B20C-8FEBEB8639C8}" type="presParOf" srcId="{1E309C02-32ED-4122-9DA6-1AB9C2B94F8E}" destId="{E6C6A2EF-41B0-4EA2-A994-5CA377CAD530}" srcOrd="3" destOrd="0" presId="urn:microsoft.com/office/officeart/2008/layout/VerticalCurvedList"/>
    <dgm:cxn modelId="{B2C1D15C-D039-4B64-8914-31EA100D3B3E}" type="presParOf" srcId="{1E309C02-32ED-4122-9DA6-1AB9C2B94F8E}" destId="{003CD422-2EA1-450A-B76F-F4983325C713}" srcOrd="4" destOrd="0" presId="urn:microsoft.com/office/officeart/2008/layout/VerticalCurvedList"/>
    <dgm:cxn modelId="{34968154-8477-4141-8C75-3E885C291F1D}" type="presParOf" srcId="{003CD422-2EA1-450A-B76F-F4983325C713}" destId="{688E5EDE-51A5-4344-8CB0-1E6278B28571}" srcOrd="0" destOrd="0" presId="urn:microsoft.com/office/officeart/2008/layout/VerticalCurvedList"/>
    <dgm:cxn modelId="{AC1BA0CE-A582-4E8F-A049-593C6BD5EEF0}" type="presParOf" srcId="{1E309C02-32ED-4122-9DA6-1AB9C2B94F8E}" destId="{7BE2F0AF-F81C-4977-A0CF-FC648F061144}" srcOrd="5" destOrd="0" presId="urn:microsoft.com/office/officeart/2008/layout/VerticalCurvedList"/>
    <dgm:cxn modelId="{8734472F-C18F-470A-BBC9-009001F6681B}" type="presParOf" srcId="{1E309C02-32ED-4122-9DA6-1AB9C2B94F8E}" destId="{8BF37F8E-661D-47EA-8173-BEE5AEEB847B}" srcOrd="6" destOrd="0" presId="urn:microsoft.com/office/officeart/2008/layout/VerticalCurvedList"/>
    <dgm:cxn modelId="{61B450EB-6F37-45F1-8534-DDE45D735621}" type="presParOf" srcId="{8BF37F8E-661D-47EA-8173-BEE5AEEB847B}" destId="{C7934E9F-CF19-45EB-A067-51A60F731CC1}" srcOrd="0" destOrd="0" presId="urn:microsoft.com/office/officeart/2008/layout/VerticalCurvedList"/>
    <dgm:cxn modelId="{012A1394-4543-4BCD-B445-89A6A4BAFA2D}" type="presParOf" srcId="{1E309C02-32ED-4122-9DA6-1AB9C2B94F8E}" destId="{812AD9B5-5059-47B8-B6FB-D6D5767BC771}" srcOrd="7" destOrd="0" presId="urn:microsoft.com/office/officeart/2008/layout/VerticalCurvedList"/>
    <dgm:cxn modelId="{65F8956B-B9F8-4DB9-8178-EA1F99A2F3B3}" type="presParOf" srcId="{1E309C02-32ED-4122-9DA6-1AB9C2B94F8E}" destId="{EC504673-48D7-404B-9ED9-88C586FB60C5}" srcOrd="8" destOrd="0" presId="urn:microsoft.com/office/officeart/2008/layout/VerticalCurvedList"/>
    <dgm:cxn modelId="{30DECD6C-551F-42D9-A888-15B7D1B30ED1}" type="presParOf" srcId="{EC504673-48D7-404B-9ED9-88C586FB60C5}" destId="{B55615EB-63C1-405D-BB25-A9D5E25CF1B4}" srcOrd="0" destOrd="0" presId="urn:microsoft.com/office/officeart/2008/layout/VerticalCurvedList"/>
    <dgm:cxn modelId="{7209EC80-04D4-4C40-835D-477336080189}" type="presParOf" srcId="{1E309C02-32ED-4122-9DA6-1AB9C2B94F8E}" destId="{D0267111-F208-4B79-9AFD-9CC5760271B8}" srcOrd="9" destOrd="0" presId="urn:microsoft.com/office/officeart/2008/layout/VerticalCurvedList"/>
    <dgm:cxn modelId="{0485BDCD-8549-44AB-8724-B5B223274A70}" type="presParOf" srcId="{1E309C02-32ED-4122-9DA6-1AB9C2B94F8E}" destId="{07519E87-715D-43BC-9B1E-F31513C73EFD}" srcOrd="10" destOrd="0" presId="urn:microsoft.com/office/officeart/2008/layout/VerticalCurvedList"/>
    <dgm:cxn modelId="{DD9F13BD-321D-4B83-AAF2-6C36F797F31C}" type="presParOf" srcId="{07519E87-715D-43BC-9B1E-F31513C73EFD}" destId="{F0E1AF2C-F086-4220-BF27-506C88CE130F}" srcOrd="0" destOrd="0" presId="urn:microsoft.com/office/officeart/2008/layout/VerticalCurvedList"/>
    <dgm:cxn modelId="{ABD60CFA-043C-47E9-B673-F93B19D897BF}" type="presParOf" srcId="{1E309C02-32ED-4122-9DA6-1AB9C2B94F8E}" destId="{611797ED-DD7B-4025-AF51-F42FBB1E1842}" srcOrd="11" destOrd="0" presId="urn:microsoft.com/office/officeart/2008/layout/VerticalCurvedList"/>
    <dgm:cxn modelId="{92853004-5C27-4611-A0B7-BEEABF392132}" type="presParOf" srcId="{1E309C02-32ED-4122-9DA6-1AB9C2B94F8E}" destId="{349D12C2-F7F6-4AE9-A7AB-CC8A2C737D3C}" srcOrd="12" destOrd="0" presId="urn:microsoft.com/office/officeart/2008/layout/VerticalCurvedList"/>
    <dgm:cxn modelId="{A50C62A5-E7EF-4E3D-868C-649559848296}" type="presParOf" srcId="{349D12C2-F7F6-4AE9-A7AB-CC8A2C737D3C}" destId="{7F224BD5-337B-48CF-BE21-9B01D74A2E7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7AF106-FD82-40E8-91A1-418028BC1573}">
      <dsp:nvSpPr>
        <dsp:cNvPr id="0" name=""/>
        <dsp:cNvSpPr/>
      </dsp:nvSpPr>
      <dsp:spPr>
        <a:xfrm>
          <a:off x="-6753639" y="-1032713"/>
          <a:ext cx="8038176" cy="8038176"/>
        </a:xfrm>
        <a:prstGeom prst="blockArc">
          <a:avLst>
            <a:gd name="adj1" fmla="val 18900000"/>
            <a:gd name="adj2" fmla="val 2700000"/>
            <a:gd name="adj3" fmla="val 269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1A40C5-F245-46DC-9B57-E1855ECD430A}">
      <dsp:nvSpPr>
        <dsp:cNvPr id="0" name=""/>
        <dsp:cNvSpPr/>
      </dsp:nvSpPr>
      <dsp:spPr>
        <a:xfrm>
          <a:off x="478118" y="314525"/>
          <a:ext cx="9176059" cy="62881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119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700" b="0" i="0" kern="1200" dirty="0" smtClean="0">
              <a:latin typeface="Montserrat" panose="00000500000000000000" pitchFamily="2" charset="0"/>
            </a:rPr>
            <a:t>Menurunkan berat badan dan mencegah obesitas</a:t>
          </a:r>
          <a:endParaRPr lang="id-ID" sz="2700" kern="1200" dirty="0">
            <a:latin typeface="Montserrat" panose="00000500000000000000" pitchFamily="2" charset="0"/>
          </a:endParaRPr>
        </a:p>
      </dsp:txBody>
      <dsp:txXfrm>
        <a:off x="478118" y="314525"/>
        <a:ext cx="9176059" cy="628811"/>
      </dsp:txXfrm>
    </dsp:sp>
    <dsp:sp modelId="{EDA0B6C7-60E3-407D-AA5E-3ED1859AD1C8}">
      <dsp:nvSpPr>
        <dsp:cNvPr id="0" name=""/>
        <dsp:cNvSpPr/>
      </dsp:nvSpPr>
      <dsp:spPr>
        <a:xfrm>
          <a:off x="85111" y="235923"/>
          <a:ext cx="786013" cy="7860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C6A2EF-41B0-4EA2-A994-5CA377CAD530}">
      <dsp:nvSpPr>
        <dsp:cNvPr id="0" name=""/>
        <dsp:cNvSpPr/>
      </dsp:nvSpPr>
      <dsp:spPr>
        <a:xfrm>
          <a:off x="995358" y="1257622"/>
          <a:ext cx="8658819" cy="628811"/>
        </a:xfrm>
        <a:prstGeom prst="rect">
          <a:avLst/>
        </a:prstGeom>
        <a:solidFill>
          <a:schemeClr val="bg2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119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700" b="0" i="0" kern="1200" dirty="0" smtClean="0">
              <a:latin typeface="Montserrat" panose="00000500000000000000" pitchFamily="2" charset="0"/>
            </a:rPr>
            <a:t>Mencegah penyakit jantung</a:t>
          </a:r>
          <a:endParaRPr lang="id-ID" sz="2700" kern="1200" dirty="0">
            <a:latin typeface="Montserrat" panose="00000500000000000000" pitchFamily="2" charset="0"/>
          </a:endParaRPr>
        </a:p>
      </dsp:txBody>
      <dsp:txXfrm>
        <a:off x="995358" y="1257622"/>
        <a:ext cx="8658819" cy="628811"/>
      </dsp:txXfrm>
    </dsp:sp>
    <dsp:sp modelId="{688E5EDE-51A5-4344-8CB0-1E6278B28571}">
      <dsp:nvSpPr>
        <dsp:cNvPr id="0" name=""/>
        <dsp:cNvSpPr/>
      </dsp:nvSpPr>
      <dsp:spPr>
        <a:xfrm>
          <a:off x="602351" y="1179020"/>
          <a:ext cx="786013" cy="7860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E2F0AF-F81C-4977-A0CF-FC648F061144}">
      <dsp:nvSpPr>
        <dsp:cNvPr id="0" name=""/>
        <dsp:cNvSpPr/>
      </dsp:nvSpPr>
      <dsp:spPr>
        <a:xfrm>
          <a:off x="1231879" y="2200719"/>
          <a:ext cx="8422298" cy="62881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119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700" b="0" i="0" kern="1200" dirty="0" smtClean="0">
              <a:solidFill>
                <a:schemeClr val="tx1"/>
              </a:solidFill>
              <a:latin typeface="Montserrat" panose="00000500000000000000" pitchFamily="2" charset="0"/>
            </a:rPr>
            <a:t>Menurunkan tekanan darah tinggi</a:t>
          </a:r>
          <a:endParaRPr lang="id-ID" sz="2700" kern="1200" dirty="0">
            <a:solidFill>
              <a:schemeClr val="tx1"/>
            </a:solidFill>
            <a:latin typeface="Montserrat" panose="00000500000000000000" pitchFamily="2" charset="0"/>
          </a:endParaRPr>
        </a:p>
      </dsp:txBody>
      <dsp:txXfrm>
        <a:off x="1231879" y="2200719"/>
        <a:ext cx="8422298" cy="628811"/>
      </dsp:txXfrm>
    </dsp:sp>
    <dsp:sp modelId="{C7934E9F-CF19-45EB-A067-51A60F731CC1}">
      <dsp:nvSpPr>
        <dsp:cNvPr id="0" name=""/>
        <dsp:cNvSpPr/>
      </dsp:nvSpPr>
      <dsp:spPr>
        <a:xfrm>
          <a:off x="838872" y="2122118"/>
          <a:ext cx="786013" cy="7860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2AD9B5-5059-47B8-B6FB-D6D5767BC771}">
      <dsp:nvSpPr>
        <dsp:cNvPr id="0" name=""/>
        <dsp:cNvSpPr/>
      </dsp:nvSpPr>
      <dsp:spPr>
        <a:xfrm>
          <a:off x="1231879" y="3143219"/>
          <a:ext cx="8422298" cy="62881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119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700" b="0" i="0" kern="1200" dirty="0" smtClean="0">
              <a:latin typeface="Montserrat" panose="00000500000000000000" pitchFamily="2" charset="0"/>
            </a:rPr>
            <a:t>Menurunkan gejala depresi ringan dan kegelisahan</a:t>
          </a:r>
          <a:endParaRPr lang="id-ID" sz="2700" kern="1200" dirty="0">
            <a:latin typeface="Montserrat" panose="00000500000000000000" pitchFamily="2" charset="0"/>
          </a:endParaRPr>
        </a:p>
      </dsp:txBody>
      <dsp:txXfrm>
        <a:off x="1231879" y="3143219"/>
        <a:ext cx="8422298" cy="628811"/>
      </dsp:txXfrm>
    </dsp:sp>
    <dsp:sp modelId="{B55615EB-63C1-405D-BB25-A9D5E25CF1B4}">
      <dsp:nvSpPr>
        <dsp:cNvPr id="0" name=""/>
        <dsp:cNvSpPr/>
      </dsp:nvSpPr>
      <dsp:spPr>
        <a:xfrm>
          <a:off x="838872" y="3064618"/>
          <a:ext cx="786013" cy="7860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267111-F208-4B79-9AFD-9CC5760271B8}">
      <dsp:nvSpPr>
        <dsp:cNvPr id="0" name=""/>
        <dsp:cNvSpPr/>
      </dsp:nvSpPr>
      <dsp:spPr>
        <a:xfrm>
          <a:off x="995358" y="4086316"/>
          <a:ext cx="8658819" cy="62881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119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700" b="0" i="0" kern="1200" dirty="0" smtClean="0">
              <a:latin typeface="Montserrat" panose="00000500000000000000" pitchFamily="2" charset="0"/>
            </a:rPr>
            <a:t>Melindungi dari osteoporosis</a:t>
          </a:r>
          <a:endParaRPr lang="id-ID" sz="2700" kern="1200" dirty="0">
            <a:latin typeface="Montserrat" panose="00000500000000000000" pitchFamily="2" charset="0"/>
          </a:endParaRPr>
        </a:p>
      </dsp:txBody>
      <dsp:txXfrm>
        <a:off x="995358" y="4086316"/>
        <a:ext cx="8658819" cy="628811"/>
      </dsp:txXfrm>
    </dsp:sp>
    <dsp:sp modelId="{F0E1AF2C-F086-4220-BF27-506C88CE130F}">
      <dsp:nvSpPr>
        <dsp:cNvPr id="0" name=""/>
        <dsp:cNvSpPr/>
      </dsp:nvSpPr>
      <dsp:spPr>
        <a:xfrm>
          <a:off x="602351" y="4007715"/>
          <a:ext cx="786013" cy="7860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1797ED-DD7B-4025-AF51-F42FBB1E1842}">
      <dsp:nvSpPr>
        <dsp:cNvPr id="0" name=""/>
        <dsp:cNvSpPr/>
      </dsp:nvSpPr>
      <dsp:spPr>
        <a:xfrm>
          <a:off x="478118" y="5029413"/>
          <a:ext cx="9176059" cy="62881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11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b="0" i="0" kern="1200" dirty="0" smtClean="0">
              <a:latin typeface="Montserrat" panose="00000500000000000000" pitchFamily="2" charset="0"/>
            </a:rPr>
            <a:t>Meningkatkan citra diri dan rasa percaya diri</a:t>
          </a:r>
          <a:endParaRPr lang="id-ID" sz="2400" kern="1200" dirty="0">
            <a:latin typeface="Montserrat" panose="00000500000000000000" pitchFamily="2" charset="0"/>
          </a:endParaRPr>
        </a:p>
      </dsp:txBody>
      <dsp:txXfrm>
        <a:off x="478118" y="5029413"/>
        <a:ext cx="9176059" cy="628811"/>
      </dsp:txXfrm>
    </dsp:sp>
    <dsp:sp modelId="{7F224BD5-337B-48CF-BE21-9B01D74A2E7E}">
      <dsp:nvSpPr>
        <dsp:cNvPr id="0" name=""/>
        <dsp:cNvSpPr/>
      </dsp:nvSpPr>
      <dsp:spPr>
        <a:xfrm>
          <a:off x="85111" y="4950812"/>
          <a:ext cx="786013" cy="7860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16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BBBAB-1873-4291-8904-4C3FBCA4E06C}" type="datetimeFigureOut">
              <a:rPr lang="id-ID" smtClean="0"/>
              <a:t>14/06/2022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6B4F-9F53-484B-8296-A526C9F0183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22047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484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2651C7-0D06-4728-A51E-C9DD7EC2B5BA}"/>
              </a:ext>
            </a:extLst>
          </p:cNvPr>
          <p:cNvSpPr/>
          <p:nvPr/>
        </p:nvSpPr>
        <p:spPr>
          <a:xfrm flipH="1">
            <a:off x="1262129" y="4456852"/>
            <a:ext cx="10679325" cy="1718844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4170594-0E23-429D-8A95-0028E72EBE46}"/>
              </a:ext>
            </a:extLst>
          </p:cNvPr>
          <p:cNvSpPr txBox="1"/>
          <p:nvPr/>
        </p:nvSpPr>
        <p:spPr>
          <a:xfrm>
            <a:off x="1262129" y="4421370"/>
            <a:ext cx="10679325" cy="1754326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d-ID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Aktivitas Latihan Peningkatan Kebugaran Jasmani </a:t>
            </a:r>
            <a:endParaRPr lang="sv-SE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4170594-0E23-429D-8A95-0028E72EBE46}"/>
              </a:ext>
            </a:extLst>
          </p:cNvPr>
          <p:cNvSpPr txBox="1"/>
          <p:nvPr/>
        </p:nvSpPr>
        <p:spPr>
          <a:xfrm>
            <a:off x="3876540" y="6359881"/>
            <a:ext cx="8118237" cy="400110"/>
          </a:xfrm>
          <a:prstGeom prst="rect">
            <a:avLst/>
          </a:prstGeom>
          <a:noFill/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id-ID" sz="2000" dirty="0" smtClean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PENDIDIKAN JASMANI, OLAHRAGA, DAN KESEHATAN KELAS X</a:t>
            </a:r>
            <a:r>
              <a:rPr lang="id-ID" sz="2000" b="1" spc="50" dirty="0" smtClean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sv-SE" sz="2000" b="1" spc="50" dirty="0">
              <a:ln w="0"/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85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473" y="934871"/>
            <a:ext cx="7357520" cy="4063107"/>
          </a:xfrm>
          <a:prstGeom prst="round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3253010" y="5271073"/>
            <a:ext cx="5704445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Latihan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daya tahan otot lengan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794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952243" y="5464256"/>
            <a:ext cx="8428128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Latihan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daya </a:t>
            </a:r>
            <a:r>
              <a:rPr lang="fi-FI" sz="2400" dirty="0">
                <a:solidFill>
                  <a:schemeClr val="bg1"/>
                </a:solidFill>
                <a:latin typeface="Montserrat" panose="00000500000000000000" pitchFamily="2" charset="0"/>
              </a:rPr>
              <a:t>tahan otot </a:t>
            </a:r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lengan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sec</a:t>
            </a:r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r</a:t>
            </a:r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berp</a:t>
            </a:r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s</a:t>
            </a:r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ng</a:t>
            </a:r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39" y="1115175"/>
            <a:ext cx="8863763" cy="401459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348477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7547019" y="2836426"/>
            <a:ext cx="4018209" cy="132802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Latihan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daya </a:t>
            </a:r>
            <a:r>
              <a:rPr lang="fi-FI" sz="2400" dirty="0">
                <a:solidFill>
                  <a:schemeClr val="bg1"/>
                </a:solidFill>
                <a:latin typeface="Montserrat" panose="00000500000000000000" pitchFamily="2" charset="0"/>
              </a:rPr>
              <a:t>tahan otot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lengan (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naik palang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tunggal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).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93" y="670651"/>
            <a:ext cx="6654429" cy="574700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6596705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-1" y="125759"/>
            <a:ext cx="9182638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Aktivitas </a:t>
            </a:r>
            <a:r>
              <a:rPr lang="id-ID" sz="2800" b="1" dirty="0">
                <a:latin typeface="Montserrat" panose="00000500000000000000" pitchFamily="2" charset="0"/>
              </a:rPr>
              <a:t>Latihan </a:t>
            </a:r>
            <a:r>
              <a:rPr lang="id-ID" sz="2800" b="1" dirty="0" smtClean="0">
                <a:latin typeface="Montserrat" panose="00000500000000000000" pitchFamily="2" charset="0"/>
              </a:rPr>
              <a:t>Kelenturan Kebugaran </a:t>
            </a:r>
            <a:r>
              <a:rPr lang="id-ID" sz="2800" b="1" dirty="0">
                <a:latin typeface="Montserrat" panose="00000500000000000000" pitchFamily="2" charset="0"/>
              </a:rPr>
              <a:t>Jasmani</a:t>
            </a:r>
            <a:r>
              <a:rPr lang="id-ID" sz="2800" dirty="0">
                <a:latin typeface="Montserrat" panose="00000500000000000000" pitchFamily="2" charset="0"/>
              </a:rPr>
              <a:t> </a:t>
            </a:r>
            <a:r>
              <a:rPr lang="it-IT" sz="2800" b="1" dirty="0" smtClean="0">
                <a:latin typeface="Montserrat" panose="00000500000000000000" pitchFamily="2" charset="0"/>
              </a:rPr>
              <a:t>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88" y="2548958"/>
            <a:ext cx="9736420" cy="4077794"/>
          </a:xfrm>
          <a:prstGeom prst="rect">
            <a:avLst/>
          </a:prstGeom>
        </p:spPr>
      </p:pic>
      <p:sp>
        <p:nvSpPr>
          <p:cNvPr id="8" name="Folded Corner 7"/>
          <p:cNvSpPr/>
          <p:nvPr/>
        </p:nvSpPr>
        <p:spPr>
          <a:xfrm>
            <a:off x="231815" y="948519"/>
            <a:ext cx="11346292" cy="1726347"/>
          </a:xfrm>
          <a:prstGeom prst="foldedCorner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pPr algn="just"/>
            <a:r>
              <a:rPr lang="id-ID" sz="2200" dirty="0">
                <a:latin typeface="Montserrat" panose="00000500000000000000" pitchFamily="2" charset="0"/>
              </a:rPr>
              <a:t>Kelenturan (fleksibilitas) adalah luas gerak persendian </a:t>
            </a:r>
            <a:r>
              <a:rPr lang="id-ID" sz="2200" dirty="0" smtClean="0">
                <a:latin typeface="Montserrat" panose="00000500000000000000" pitchFamily="2" charset="0"/>
              </a:rPr>
              <a:t>atau kemampuan </a:t>
            </a:r>
            <a:r>
              <a:rPr lang="id-ID" sz="2200" dirty="0">
                <a:latin typeface="Montserrat" panose="00000500000000000000" pitchFamily="2" charset="0"/>
              </a:rPr>
              <a:t>seseorang untuk menggerakkan anggota </a:t>
            </a:r>
            <a:r>
              <a:rPr lang="id-ID" sz="2200" dirty="0" smtClean="0">
                <a:latin typeface="Montserrat" panose="00000500000000000000" pitchFamily="2" charset="0"/>
              </a:rPr>
              <a:t>badan pada </a:t>
            </a:r>
            <a:r>
              <a:rPr lang="id-ID" sz="2200" dirty="0">
                <a:latin typeface="Montserrat" panose="00000500000000000000" pitchFamily="2" charset="0"/>
              </a:rPr>
              <a:t>luas gerak tertentu pada suatu persendian. </a:t>
            </a:r>
            <a:r>
              <a:rPr lang="id-ID" sz="2200" dirty="0" smtClean="0">
                <a:latin typeface="Montserrat" panose="00000500000000000000" pitchFamily="2" charset="0"/>
              </a:rPr>
              <a:t>Latihan kelenturan, y</a:t>
            </a:r>
            <a:r>
              <a:rPr lang="id-ID" sz="2200" dirty="0">
                <a:latin typeface="Montserrat" panose="00000500000000000000" pitchFamily="2" charset="0"/>
              </a:rPr>
              <a:t>a</a:t>
            </a:r>
            <a:r>
              <a:rPr lang="id-ID" sz="2200" dirty="0" smtClean="0">
                <a:latin typeface="Montserrat" panose="00000500000000000000" pitchFamily="2" charset="0"/>
              </a:rPr>
              <a:t>itu mengayun, memutar</a:t>
            </a:r>
            <a:r>
              <a:rPr lang="id-ID" sz="2200" dirty="0">
                <a:latin typeface="Montserrat" panose="00000500000000000000" pitchFamily="2" charset="0"/>
              </a:rPr>
              <a:t>, dan memantul-mantulkan atau </a:t>
            </a:r>
            <a:r>
              <a:rPr lang="id-ID" sz="2200" dirty="0" smtClean="0">
                <a:latin typeface="Montserrat" panose="00000500000000000000" pitchFamily="2" charset="0"/>
              </a:rPr>
              <a:t>menggerak-gerakan anggota tubuh.</a:t>
            </a:r>
            <a:endParaRPr lang="id-ID" sz="22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80299" y="4370673"/>
            <a:ext cx="1725774" cy="102155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fi-FI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Latihan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fi-FI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ereg</a:t>
            </a:r>
            <a:r>
              <a:rPr lang="fi-FI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ng</a:t>
            </a:r>
            <a:r>
              <a:rPr lang="fi-FI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n st</a:t>
            </a:r>
            <a:r>
              <a:rPr lang="fi-FI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dirty="0" smtClean="0">
                <a:solidFill>
                  <a:schemeClr val="bg1"/>
                </a:solidFill>
                <a:latin typeface="Montserrat" panose="00000500000000000000" pitchFamily="2" charset="0"/>
              </a:rPr>
              <a:t>tis</a:t>
            </a:r>
            <a:endParaRPr lang="id-ID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1313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205211"/>
            <a:ext cx="8133276" cy="5986062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8283010" y="3554747"/>
            <a:ext cx="3503053" cy="91940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Latihan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p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ereg</a:t>
            </a:r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ng</a:t>
            </a:r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n din</a:t>
            </a:r>
            <a:r>
              <a:rPr lang="fi-FI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mis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896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8" y="-13649"/>
            <a:ext cx="12173022" cy="6880613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7" name="Pentagon 6"/>
          <p:cNvSpPr/>
          <p:nvPr/>
        </p:nvSpPr>
        <p:spPr>
          <a:xfrm>
            <a:off x="-1" y="125759"/>
            <a:ext cx="7508384" cy="121554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Mempraktikkan </a:t>
            </a:r>
            <a:r>
              <a:rPr lang="id-ID" sz="2800" b="1" dirty="0">
                <a:latin typeface="Montserrat" panose="00000500000000000000" pitchFamily="2" charset="0"/>
              </a:rPr>
              <a:t>H</a:t>
            </a:r>
            <a:r>
              <a:rPr lang="id-ID" sz="2800" b="1" dirty="0" smtClean="0">
                <a:latin typeface="Montserrat" panose="00000500000000000000" pitchFamily="2" charset="0"/>
              </a:rPr>
              <a:t>asil Evaluasi</a:t>
            </a:r>
            <a:r>
              <a:rPr lang="id-ID" sz="2800" b="1" dirty="0">
                <a:latin typeface="Montserrat" panose="00000500000000000000" pitchFamily="2" charset="0"/>
              </a:rPr>
              <a:t> </a:t>
            </a:r>
            <a:r>
              <a:rPr lang="id-ID" sz="2800" b="1" dirty="0" smtClean="0">
                <a:latin typeface="Montserrat" panose="00000500000000000000" pitchFamily="2" charset="0"/>
              </a:rPr>
              <a:t>Latihan </a:t>
            </a:r>
            <a:r>
              <a:rPr lang="id-ID" sz="2800" b="1" dirty="0">
                <a:latin typeface="Montserrat" panose="00000500000000000000" pitchFamily="2" charset="0"/>
              </a:rPr>
              <a:t>D</a:t>
            </a:r>
            <a:r>
              <a:rPr lang="id-ID" sz="2800" b="1" dirty="0" smtClean="0">
                <a:latin typeface="Montserrat" panose="00000500000000000000" pitchFamily="2" charset="0"/>
              </a:rPr>
              <a:t>aya </a:t>
            </a:r>
            <a:r>
              <a:rPr lang="id-ID" sz="2800" b="1" dirty="0">
                <a:latin typeface="Montserrat" panose="00000500000000000000" pitchFamily="2" charset="0"/>
              </a:rPr>
              <a:t>T</a:t>
            </a:r>
            <a:r>
              <a:rPr lang="id-ID" sz="2800" b="1" dirty="0" smtClean="0">
                <a:latin typeface="Montserrat" panose="00000500000000000000" pitchFamily="2" charset="0"/>
              </a:rPr>
              <a:t>ahan </a:t>
            </a:r>
            <a:r>
              <a:rPr lang="id-ID" sz="2800" b="1" dirty="0">
                <a:latin typeface="Montserrat" panose="00000500000000000000" pitchFamily="2" charset="0"/>
              </a:rPr>
              <a:t>J</a:t>
            </a:r>
            <a:r>
              <a:rPr lang="id-ID" sz="2800" b="1" dirty="0" smtClean="0">
                <a:latin typeface="Montserrat" panose="00000500000000000000" pitchFamily="2" charset="0"/>
              </a:rPr>
              <a:t>antung </a:t>
            </a:r>
            <a:r>
              <a:rPr lang="id-ID" sz="2800" b="1" dirty="0">
                <a:latin typeface="Montserrat" panose="00000500000000000000" pitchFamily="2" charset="0"/>
              </a:rPr>
              <a:t>dan </a:t>
            </a:r>
            <a:r>
              <a:rPr lang="id-ID" sz="2800" b="1" dirty="0" smtClean="0">
                <a:latin typeface="Montserrat" panose="00000500000000000000" pitchFamily="2" charset="0"/>
              </a:rPr>
              <a:t>Paru-Paru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49531" y="4907727"/>
            <a:ext cx="11076769" cy="1736646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 smtClean="0">
                <a:latin typeface="Montserrat" panose="00000500000000000000" pitchFamily="2" charset="0"/>
              </a:rPr>
              <a:t>Daya </a:t>
            </a:r>
            <a:r>
              <a:rPr lang="id-ID" sz="2400" dirty="0">
                <a:latin typeface="Montserrat" panose="00000500000000000000" pitchFamily="2" charset="0"/>
              </a:rPr>
              <a:t>tahan adalah </a:t>
            </a:r>
            <a:r>
              <a:rPr lang="id-ID" sz="2400" dirty="0" smtClean="0">
                <a:latin typeface="Montserrat" panose="00000500000000000000" pitchFamily="2" charset="0"/>
              </a:rPr>
              <a:t>kemampuan seseorang </a:t>
            </a:r>
            <a:r>
              <a:rPr lang="id-ID" sz="2400" dirty="0">
                <a:latin typeface="Montserrat" panose="00000500000000000000" pitchFamily="2" charset="0"/>
              </a:rPr>
              <a:t>untuk melakukan kerja dalam waktu yang </a:t>
            </a:r>
            <a:r>
              <a:rPr lang="id-ID" sz="2400" dirty="0" smtClean="0">
                <a:latin typeface="Montserrat" panose="00000500000000000000" pitchFamily="2" charset="0"/>
              </a:rPr>
              <a:t>relatif lama</a:t>
            </a:r>
            <a:r>
              <a:rPr lang="id-ID" sz="2400" dirty="0">
                <a:latin typeface="Montserrat" panose="00000500000000000000" pitchFamily="2" charset="0"/>
              </a:rPr>
              <a:t>. Istilah lainnya yang sering digunakan adalah </a:t>
            </a:r>
            <a:r>
              <a:rPr lang="id-ID" sz="2400" i="1" dirty="0" smtClean="0">
                <a:latin typeface="Montserrat" panose="00000500000000000000" pitchFamily="2" charset="0"/>
              </a:rPr>
              <a:t>respirato, cardio</a:t>
            </a:r>
            <a:r>
              <a:rPr lang="id-ID" sz="2400" i="1" dirty="0">
                <a:latin typeface="Montserrat" panose="00000500000000000000" pitchFamily="2" charset="0"/>
              </a:rPr>
              <a:t>, vaskulair endurance</a:t>
            </a:r>
            <a:r>
              <a:rPr lang="id-ID" sz="2400" dirty="0">
                <a:latin typeface="Montserrat" panose="00000500000000000000" pitchFamily="2" charset="0"/>
              </a:rPr>
              <a:t>, yaitu daya tahan yang </a:t>
            </a:r>
            <a:r>
              <a:rPr lang="id-ID" sz="2400" dirty="0" smtClean="0">
                <a:latin typeface="Montserrat" panose="00000500000000000000" pitchFamily="2" charset="0"/>
              </a:rPr>
              <a:t>bertalian dengan </a:t>
            </a:r>
            <a:r>
              <a:rPr lang="id-ID" sz="2400" dirty="0">
                <a:latin typeface="Montserrat" panose="00000500000000000000" pitchFamily="2" charset="0"/>
              </a:rPr>
              <a:t>pernapasan, jantung, dan peredaran </a:t>
            </a:r>
            <a:r>
              <a:rPr lang="id-ID" sz="2400" dirty="0" smtClean="0">
                <a:latin typeface="Montserrat" panose="00000500000000000000" pitchFamily="2" charset="0"/>
              </a:rPr>
              <a:t>darah.</a:t>
            </a:r>
            <a:endParaRPr lang="id-ID" sz="22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426723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3649"/>
            <a:ext cx="12192001" cy="690896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7" name="Rounded Rectangle 6"/>
          <p:cNvSpPr/>
          <p:nvPr/>
        </p:nvSpPr>
        <p:spPr>
          <a:xfrm>
            <a:off x="7226850" y="1413374"/>
            <a:ext cx="4853533" cy="4597003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Latihan yang dapat meningkatkan dan </a:t>
            </a:r>
            <a:r>
              <a:rPr lang="id-ID" sz="2400" dirty="0" smtClean="0">
                <a:latin typeface="Montserrat" panose="00000500000000000000" pitchFamily="2" charset="0"/>
              </a:rPr>
              <a:t>mengembangkan daya </a:t>
            </a:r>
            <a:r>
              <a:rPr lang="id-ID" sz="2400" dirty="0">
                <a:latin typeface="Montserrat" panose="00000500000000000000" pitchFamily="2" charset="0"/>
              </a:rPr>
              <a:t>tahan jantung dan paru-paru, antara lain lari jarak </a:t>
            </a:r>
            <a:r>
              <a:rPr lang="id-ID" sz="2400" dirty="0" smtClean="0">
                <a:latin typeface="Montserrat" panose="00000500000000000000" pitchFamily="2" charset="0"/>
              </a:rPr>
              <a:t>jauh, renang </a:t>
            </a:r>
            <a:r>
              <a:rPr lang="id-ID" sz="2400" dirty="0">
                <a:latin typeface="Montserrat" panose="00000500000000000000" pitchFamily="2" charset="0"/>
              </a:rPr>
              <a:t>jarak jauh, </a:t>
            </a:r>
            <a:r>
              <a:rPr lang="id-ID" sz="2400" i="1" dirty="0">
                <a:latin typeface="Montserrat" panose="00000500000000000000" pitchFamily="2" charset="0"/>
              </a:rPr>
              <a:t>cross-country </a:t>
            </a:r>
            <a:r>
              <a:rPr lang="id-ID" sz="2400" dirty="0">
                <a:latin typeface="Montserrat" panose="00000500000000000000" pitchFamily="2" charset="0"/>
              </a:rPr>
              <a:t>atau lari lintas alam, </a:t>
            </a:r>
            <a:r>
              <a:rPr lang="id-ID" sz="2400" i="1" dirty="0" smtClean="0">
                <a:latin typeface="Montserrat" panose="00000500000000000000" pitchFamily="2" charset="0"/>
              </a:rPr>
              <a:t>fartlek</a:t>
            </a:r>
            <a:r>
              <a:rPr lang="id-ID" sz="2400" dirty="0" smtClean="0">
                <a:latin typeface="Montserrat" panose="00000500000000000000" pitchFamily="2" charset="0"/>
              </a:rPr>
              <a:t>, </a:t>
            </a:r>
            <a:r>
              <a:rPr lang="id-ID" sz="2400" i="1" dirty="0" smtClean="0">
                <a:latin typeface="Montserrat" panose="00000500000000000000" pitchFamily="2" charset="0"/>
              </a:rPr>
              <a:t>interval </a:t>
            </a:r>
            <a:r>
              <a:rPr lang="id-ID" sz="2400" i="1" dirty="0">
                <a:latin typeface="Montserrat" panose="00000500000000000000" pitchFamily="2" charset="0"/>
              </a:rPr>
              <a:t>training, </a:t>
            </a:r>
            <a:r>
              <a:rPr lang="id-ID" sz="2400" dirty="0">
                <a:latin typeface="Montserrat" panose="00000500000000000000" pitchFamily="2" charset="0"/>
              </a:rPr>
              <a:t>atau bentuk latihan apa pun yang </a:t>
            </a:r>
            <a:r>
              <a:rPr lang="id-ID" sz="2400" dirty="0" smtClean="0">
                <a:latin typeface="Montserrat" panose="00000500000000000000" pitchFamily="2" charset="0"/>
              </a:rPr>
              <a:t>memaksa tubuh </a:t>
            </a:r>
            <a:r>
              <a:rPr lang="id-ID" sz="2400" dirty="0">
                <a:latin typeface="Montserrat" panose="00000500000000000000" pitchFamily="2" charset="0"/>
              </a:rPr>
              <a:t>untuk bekerja dalam waktu yang lama (lebih dari 6 menit</a:t>
            </a:r>
            <a:r>
              <a:rPr lang="id-ID" sz="2400" dirty="0" smtClean="0">
                <a:latin typeface="Montserrat" panose="00000500000000000000" pitchFamily="2" charset="0"/>
              </a:rPr>
              <a:t>).</a:t>
            </a:r>
            <a:endParaRPr lang="id-ID" sz="22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37495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7" name="Rounded Rectangle 6"/>
          <p:cNvSpPr/>
          <p:nvPr/>
        </p:nvSpPr>
        <p:spPr>
          <a:xfrm>
            <a:off x="2631832" y="4482724"/>
            <a:ext cx="9309624" cy="1736646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i="1" dirty="0">
                <a:latin typeface="Montserrat" panose="00000500000000000000" pitchFamily="2" charset="0"/>
              </a:rPr>
              <a:t>interval training </a:t>
            </a:r>
            <a:r>
              <a:rPr lang="id-ID" sz="2400" dirty="0">
                <a:latin typeface="Montserrat" panose="00000500000000000000" pitchFamily="2" charset="0"/>
              </a:rPr>
              <a:t>adalah suatu sistem latihan yang </a:t>
            </a:r>
            <a:r>
              <a:rPr lang="id-ID" sz="2400" dirty="0" smtClean="0">
                <a:latin typeface="Montserrat" panose="00000500000000000000" pitchFamily="2" charset="0"/>
              </a:rPr>
              <a:t>diselingi oleh </a:t>
            </a:r>
            <a:r>
              <a:rPr lang="id-ID" sz="2400" dirty="0">
                <a:latin typeface="Montserrat" panose="00000500000000000000" pitchFamily="2" charset="0"/>
              </a:rPr>
              <a:t>interval-interval yang berupa masa-masa </a:t>
            </a:r>
            <a:r>
              <a:rPr lang="id-ID" sz="2400" dirty="0" smtClean="0">
                <a:latin typeface="Montserrat" panose="00000500000000000000" pitchFamily="2" charset="0"/>
              </a:rPr>
              <a:t>intirahat. Bentuk </a:t>
            </a:r>
            <a:r>
              <a:rPr lang="id-ID" sz="2400" dirty="0">
                <a:latin typeface="Montserrat" panose="00000500000000000000" pitchFamily="2" charset="0"/>
              </a:rPr>
              <a:t>latihan dalam </a:t>
            </a:r>
            <a:r>
              <a:rPr lang="id-ID" sz="2400" i="1" dirty="0">
                <a:latin typeface="Montserrat" panose="00000500000000000000" pitchFamily="2" charset="0"/>
              </a:rPr>
              <a:t>interval training </a:t>
            </a:r>
            <a:r>
              <a:rPr lang="id-ID" sz="2400" dirty="0">
                <a:latin typeface="Montserrat" panose="00000500000000000000" pitchFamily="2" charset="0"/>
              </a:rPr>
              <a:t>dapat berupa </a:t>
            </a:r>
            <a:r>
              <a:rPr lang="id-ID" sz="2400" dirty="0" smtClean="0">
                <a:latin typeface="Montserrat" panose="00000500000000000000" pitchFamily="2" charset="0"/>
              </a:rPr>
              <a:t>lari (</a:t>
            </a:r>
            <a:r>
              <a:rPr lang="id-ID" sz="2400" i="1" dirty="0" smtClean="0">
                <a:latin typeface="Montserrat" panose="00000500000000000000" pitchFamily="2" charset="0"/>
              </a:rPr>
              <a:t>interval </a:t>
            </a:r>
            <a:r>
              <a:rPr lang="id-ID" sz="2400" i="1" dirty="0">
                <a:latin typeface="Montserrat" panose="00000500000000000000" pitchFamily="2" charset="0"/>
              </a:rPr>
              <a:t>running</a:t>
            </a:r>
            <a:r>
              <a:rPr lang="id-ID" sz="2400" dirty="0">
                <a:latin typeface="Montserrat" panose="00000500000000000000" pitchFamily="2" charset="0"/>
              </a:rPr>
              <a:t>) atau renang (</a:t>
            </a:r>
            <a:r>
              <a:rPr lang="id-ID" sz="2400" i="1" dirty="0">
                <a:latin typeface="Montserrat" panose="00000500000000000000" pitchFamily="2" charset="0"/>
              </a:rPr>
              <a:t>interval swimming</a:t>
            </a:r>
            <a:r>
              <a:rPr lang="id-ID" sz="2400" dirty="0" smtClean="0">
                <a:latin typeface="Montserrat" panose="00000500000000000000" pitchFamily="2" charset="0"/>
              </a:rPr>
              <a:t>).</a:t>
            </a:r>
            <a:endParaRPr lang="id-ID" sz="22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1313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4010" y="229778"/>
            <a:ext cx="77702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1" dirty="0">
                <a:solidFill>
                  <a:srgbClr val="0070C0"/>
                </a:solidFill>
                <a:latin typeface="Montserrat" panose="00000500000000000000" pitchFamily="2" charset="0"/>
              </a:rPr>
              <a:t>Interval training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lambat dengan jarak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menengah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4010" y="794474"/>
            <a:ext cx="77702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1) Lama latihan : 60 detik–3 menit </a:t>
            </a:r>
            <a:br>
              <a:rPr lang="id-ID" sz="2400" dirty="0">
                <a:latin typeface="Montserrat" panose="00000500000000000000" pitchFamily="2" charset="0"/>
              </a:rPr>
            </a:br>
            <a:r>
              <a:rPr lang="fi-FI" sz="2400" dirty="0">
                <a:latin typeface="Montserrat" panose="00000500000000000000" pitchFamily="2" charset="0"/>
              </a:rPr>
              <a:t>2) Intensitas latihan : 60%–75% maksimum </a:t>
            </a:r>
            <a:br>
              <a:rPr lang="fi-FI" sz="2400" dirty="0">
                <a:latin typeface="Montserrat" panose="00000500000000000000" pitchFamily="2" charset="0"/>
              </a:rPr>
            </a:br>
            <a:r>
              <a:rPr lang="fi-FI" sz="2400" dirty="0">
                <a:latin typeface="Montserrat" panose="00000500000000000000" pitchFamily="2" charset="0"/>
              </a:rPr>
              <a:t>3) Ulangan latihan : 3–5 kali </a:t>
            </a:r>
            <a:br>
              <a:rPr lang="fi-FI" sz="2400" dirty="0">
                <a:latin typeface="Montserrat" panose="00000500000000000000" pitchFamily="2" charset="0"/>
              </a:rPr>
            </a:br>
            <a:r>
              <a:rPr lang="id-ID" sz="2400" dirty="0">
                <a:latin typeface="Montserrat" panose="00000500000000000000" pitchFamily="2" charset="0"/>
              </a:rPr>
              <a:t>4) Istirahat : 3–5 menit 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971777"/>
              </p:ext>
            </p:extLst>
          </p:nvPr>
        </p:nvGraphicFramePr>
        <p:xfrm>
          <a:off x="1790164" y="2781839"/>
          <a:ext cx="8581920" cy="257977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45480"/>
                <a:gridCol w="2145480"/>
                <a:gridCol w="2145480"/>
                <a:gridCol w="2145480"/>
              </a:tblGrid>
              <a:tr h="515955"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0"/>
                          <a:ea typeface="Adobe Kaiti Std R" panose="02020400000000000000" pitchFamily="18" charset="-128"/>
                        </a:rPr>
                        <a:t>Repetisi </a:t>
                      </a:r>
                      <a:endParaRPr lang="id-ID" sz="2400" dirty="0">
                        <a:solidFill>
                          <a:schemeClr val="bg1"/>
                        </a:solidFill>
                        <a:effectLst/>
                        <a:latin typeface="Montserrat" panose="00000500000000000000" pitchFamily="2" charset="0"/>
                        <a:ea typeface="Adobe Kaiti Std 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0"/>
                          <a:ea typeface="Adobe Kaiti Std R" panose="02020400000000000000" pitchFamily="18" charset="-128"/>
                        </a:rPr>
                        <a:t>Jarak </a:t>
                      </a:r>
                      <a:endParaRPr lang="id-ID" sz="2400">
                        <a:solidFill>
                          <a:schemeClr val="bg1"/>
                        </a:solidFill>
                        <a:effectLst/>
                        <a:latin typeface="Montserrat" panose="00000500000000000000" pitchFamily="2" charset="0"/>
                        <a:ea typeface="Adobe Kaiti Std 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0"/>
                          <a:ea typeface="Adobe Kaiti Std R" panose="02020400000000000000" pitchFamily="18" charset="-128"/>
                        </a:rPr>
                        <a:t>Waktu </a:t>
                      </a:r>
                      <a:endParaRPr lang="id-ID" sz="2400">
                        <a:solidFill>
                          <a:schemeClr val="bg1"/>
                        </a:solidFill>
                        <a:effectLst/>
                        <a:latin typeface="Montserrat" panose="00000500000000000000" pitchFamily="2" charset="0"/>
                        <a:ea typeface="Adobe Kaiti Std 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0"/>
                          <a:ea typeface="Adobe Kaiti Std R" panose="02020400000000000000" pitchFamily="18" charset="-128"/>
                        </a:rPr>
                        <a:t>Istirahat</a:t>
                      </a:r>
                      <a:endParaRPr lang="id-ID" sz="2400" dirty="0">
                        <a:solidFill>
                          <a:schemeClr val="bg1"/>
                        </a:solidFill>
                        <a:effectLst/>
                        <a:latin typeface="Montserrat" panose="00000500000000000000" pitchFamily="2" charset="0"/>
                        <a:ea typeface="Adobe Kaiti Std R" panose="02020400000000000000" pitchFamily="18" charset="-128"/>
                      </a:endParaRPr>
                    </a:p>
                  </a:txBody>
                  <a:tcPr anchor="ctr"/>
                </a:tc>
              </a:tr>
              <a:tr h="515955"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3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800 </a:t>
                      </a:r>
                      <a:r>
                        <a:rPr lang="id-ID" sz="2400" b="0" i="0" dirty="0" smtClean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m</a:t>
                      </a:r>
                      <a:endParaRPr lang="id-ID" sz="240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160 detik </a:t>
                      </a:r>
                      <a:endParaRPr lang="id-ID" sz="240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5 menit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</a:tr>
              <a:tr h="515955"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3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600 </a:t>
                      </a:r>
                      <a:r>
                        <a:rPr lang="id-ID" sz="2400" b="0" i="0" dirty="0" smtClean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m</a:t>
                      </a:r>
                      <a:endParaRPr lang="id-ID" sz="240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120 detik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4 menit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</a:tr>
              <a:tr h="515955"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5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400 </a:t>
                      </a:r>
                      <a:r>
                        <a:rPr lang="id-ID" sz="2400" b="0" i="0" dirty="0" smtClean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m</a:t>
                      </a:r>
                      <a:endParaRPr lang="id-ID" sz="240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80 detik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3 menit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</a:tr>
              <a:tr h="515955"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5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300 </a:t>
                      </a:r>
                      <a:r>
                        <a:rPr lang="id-ID" sz="2400" b="0" i="0" dirty="0" smtClean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m</a:t>
                      </a:r>
                      <a:endParaRPr lang="id-ID" sz="240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80 detik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2 menit</a:t>
                      </a:r>
                      <a:endParaRPr lang="id-ID" sz="240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0452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4010" y="229778"/>
            <a:ext cx="77702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i="1" dirty="0">
                <a:solidFill>
                  <a:srgbClr val="0070C0"/>
                </a:solidFill>
                <a:latin typeface="Montserrat" panose="00000500000000000000" pitchFamily="2" charset="0"/>
              </a:rPr>
              <a:t>Interval training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lambat dengan jarak </a:t>
            </a:r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pendek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4010" y="794474"/>
            <a:ext cx="77702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1) Lama latihan : </a:t>
            </a:r>
            <a:r>
              <a:rPr lang="id-ID" sz="2400" dirty="0" smtClean="0">
                <a:latin typeface="Montserrat" panose="00000500000000000000" pitchFamily="2" charset="0"/>
              </a:rPr>
              <a:t>5–30 detik</a:t>
            </a:r>
            <a:r>
              <a:rPr lang="id-ID" sz="2400" dirty="0">
                <a:latin typeface="Montserrat" panose="00000500000000000000" pitchFamily="2" charset="0"/>
              </a:rPr>
              <a:t/>
            </a:r>
            <a:br>
              <a:rPr lang="id-ID" sz="2400" dirty="0">
                <a:latin typeface="Montserrat" panose="00000500000000000000" pitchFamily="2" charset="0"/>
              </a:rPr>
            </a:br>
            <a:r>
              <a:rPr lang="fi-FI" sz="2400" dirty="0">
                <a:latin typeface="Montserrat" panose="00000500000000000000" pitchFamily="2" charset="0"/>
              </a:rPr>
              <a:t>2) Intensitas latihan : </a:t>
            </a:r>
            <a:r>
              <a:rPr lang="id-ID" sz="2400" dirty="0">
                <a:latin typeface="Montserrat" panose="00000500000000000000" pitchFamily="2" charset="0"/>
              </a:rPr>
              <a:t>85%–90% maksimum </a:t>
            </a:r>
            <a:r>
              <a:rPr lang="fi-FI" sz="2400" dirty="0">
                <a:latin typeface="Montserrat" panose="00000500000000000000" pitchFamily="2" charset="0"/>
              </a:rPr>
              <a:t/>
            </a:r>
            <a:br>
              <a:rPr lang="fi-FI" sz="2400" dirty="0">
                <a:latin typeface="Montserrat" panose="00000500000000000000" pitchFamily="2" charset="0"/>
              </a:rPr>
            </a:br>
            <a:r>
              <a:rPr lang="fi-FI" sz="2400" dirty="0">
                <a:latin typeface="Montserrat" panose="00000500000000000000" pitchFamily="2" charset="0"/>
              </a:rPr>
              <a:t>3) Ulangan latihan : </a:t>
            </a:r>
            <a:r>
              <a:rPr lang="id-ID" sz="2400" dirty="0">
                <a:latin typeface="Montserrat" panose="00000500000000000000" pitchFamily="2" charset="0"/>
              </a:rPr>
              <a:t>15–25 kali </a:t>
            </a:r>
            <a:r>
              <a:rPr lang="fi-FI" sz="2400" dirty="0">
                <a:latin typeface="Montserrat" panose="00000500000000000000" pitchFamily="2" charset="0"/>
              </a:rPr>
              <a:t/>
            </a:r>
            <a:br>
              <a:rPr lang="fi-FI" sz="2400" dirty="0">
                <a:latin typeface="Montserrat" panose="00000500000000000000" pitchFamily="2" charset="0"/>
              </a:rPr>
            </a:br>
            <a:r>
              <a:rPr lang="id-ID" sz="2400" dirty="0">
                <a:latin typeface="Montserrat" panose="00000500000000000000" pitchFamily="2" charset="0"/>
              </a:rPr>
              <a:t>4) Istirahat : 30–90 detik 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44083"/>
              </p:ext>
            </p:extLst>
          </p:nvPr>
        </p:nvGraphicFramePr>
        <p:xfrm>
          <a:off x="1790164" y="2781839"/>
          <a:ext cx="8976576" cy="306517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44144"/>
                <a:gridCol w="2244144"/>
                <a:gridCol w="2244144"/>
                <a:gridCol w="2244144"/>
              </a:tblGrid>
              <a:tr h="613034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>
                          <a:effectLst/>
                          <a:latin typeface="Montserrat" panose="00000500000000000000" pitchFamily="2" charset="0"/>
                        </a:rPr>
                        <a:t>Repetisi </a:t>
                      </a:r>
                      <a:endParaRPr lang="id-ID" sz="2400" dirty="0">
                        <a:solidFill>
                          <a:schemeClr val="bg1"/>
                        </a:solidFill>
                        <a:effectLst/>
                        <a:latin typeface="Montserrat" panose="00000500000000000000" pitchFamily="2" charset="0"/>
                        <a:ea typeface="Adobe Kaiti Std 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>
                          <a:effectLst/>
                          <a:latin typeface="Montserrat" panose="00000500000000000000" pitchFamily="2" charset="0"/>
                        </a:rPr>
                        <a:t>Jarak </a:t>
                      </a:r>
                      <a:endParaRPr lang="id-ID" sz="2400">
                        <a:solidFill>
                          <a:schemeClr val="bg1"/>
                        </a:solidFill>
                        <a:effectLst/>
                        <a:latin typeface="Montserrat" panose="00000500000000000000" pitchFamily="2" charset="0"/>
                        <a:ea typeface="Adobe Kaiti Std 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>
                          <a:effectLst/>
                          <a:latin typeface="Montserrat" panose="00000500000000000000" pitchFamily="2" charset="0"/>
                        </a:rPr>
                        <a:t>Waktu </a:t>
                      </a:r>
                      <a:endParaRPr lang="id-ID" sz="2400">
                        <a:solidFill>
                          <a:schemeClr val="bg1"/>
                        </a:solidFill>
                        <a:effectLst/>
                        <a:latin typeface="Montserrat" panose="00000500000000000000" pitchFamily="2" charset="0"/>
                        <a:ea typeface="Adobe Kaiti Std R" panose="020204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>
                          <a:effectLst/>
                          <a:latin typeface="Montserrat" panose="00000500000000000000" pitchFamily="2" charset="0"/>
                        </a:rPr>
                        <a:t>Istirahat</a:t>
                      </a:r>
                      <a:endParaRPr lang="id-ID" sz="2400" dirty="0">
                        <a:solidFill>
                          <a:schemeClr val="bg1"/>
                        </a:solidFill>
                        <a:effectLst/>
                        <a:latin typeface="Montserrat" panose="00000500000000000000" pitchFamily="2" charset="0"/>
                        <a:ea typeface="Adobe Kaiti Std R" panose="02020400000000000000" pitchFamily="18" charset="-128"/>
                      </a:endParaRPr>
                    </a:p>
                  </a:txBody>
                  <a:tcPr anchor="ctr"/>
                </a:tc>
              </a:tr>
              <a:tr h="613034">
                <a:tc>
                  <a:txBody>
                    <a:bodyPr/>
                    <a:lstStyle/>
                    <a:p>
                      <a:pPr algn="ctr"/>
                      <a:r>
                        <a:rPr lang="id-ID" sz="2400">
                          <a:effectLst/>
                          <a:latin typeface="Montserrat" panose="00000500000000000000" pitchFamily="2" charset="0"/>
                        </a:rPr>
                        <a:t>5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>
                          <a:effectLst/>
                          <a:latin typeface="Montserrat" panose="00000500000000000000" pitchFamily="2" charset="0"/>
                        </a:rPr>
                        <a:t>50 </a:t>
                      </a:r>
                      <a:r>
                        <a:rPr lang="id-ID" sz="2400" dirty="0" smtClean="0">
                          <a:effectLst/>
                          <a:latin typeface="Montserrat" panose="00000500000000000000" pitchFamily="2" charset="0"/>
                        </a:rPr>
                        <a:t>m</a:t>
                      </a:r>
                      <a:endParaRPr lang="id-ID" sz="240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>
                          <a:effectLst/>
                          <a:latin typeface="Montserrat" panose="00000500000000000000" pitchFamily="2" charset="0"/>
                        </a:rPr>
                        <a:t>8 detik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>
                          <a:effectLst/>
                          <a:latin typeface="Montserrat" panose="00000500000000000000" pitchFamily="2" charset="0"/>
                        </a:rPr>
                        <a:t>30 menit</a:t>
                      </a:r>
                    </a:p>
                  </a:txBody>
                  <a:tcPr anchor="ctr"/>
                </a:tc>
              </a:tr>
              <a:tr h="613034">
                <a:tc>
                  <a:txBody>
                    <a:bodyPr/>
                    <a:lstStyle/>
                    <a:p>
                      <a:pPr algn="ctr"/>
                      <a:r>
                        <a:rPr lang="id-ID" sz="2400">
                          <a:effectLst/>
                          <a:latin typeface="Montserrat" panose="00000500000000000000" pitchFamily="2" charset="0"/>
                        </a:rPr>
                        <a:t>5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>
                          <a:effectLst/>
                          <a:latin typeface="Montserrat" panose="00000500000000000000" pitchFamily="2" charset="0"/>
                        </a:rPr>
                        <a:t>100 </a:t>
                      </a:r>
                      <a:r>
                        <a:rPr lang="id-ID" sz="2400" dirty="0" smtClean="0">
                          <a:effectLst/>
                          <a:latin typeface="Montserrat" panose="00000500000000000000" pitchFamily="2" charset="0"/>
                        </a:rPr>
                        <a:t>m</a:t>
                      </a:r>
                      <a:endParaRPr lang="id-ID" sz="240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>
                          <a:effectLst/>
                          <a:latin typeface="Montserrat" panose="00000500000000000000" pitchFamily="2" charset="0"/>
                        </a:rPr>
                        <a:t>16 detik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>
                          <a:effectLst/>
                          <a:latin typeface="Montserrat" panose="00000500000000000000" pitchFamily="2" charset="0"/>
                        </a:rPr>
                        <a:t>90 menit</a:t>
                      </a:r>
                    </a:p>
                  </a:txBody>
                  <a:tcPr anchor="ctr"/>
                </a:tc>
              </a:tr>
              <a:tr h="613034">
                <a:tc>
                  <a:txBody>
                    <a:bodyPr/>
                    <a:lstStyle/>
                    <a:p>
                      <a:pPr algn="ctr"/>
                      <a:r>
                        <a:rPr lang="id-ID" sz="2400">
                          <a:effectLst/>
                          <a:latin typeface="Montserrat" panose="00000500000000000000" pitchFamily="2" charset="0"/>
                        </a:rPr>
                        <a:t>5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>
                          <a:effectLst/>
                          <a:latin typeface="Montserrat" panose="00000500000000000000" pitchFamily="2" charset="0"/>
                        </a:rPr>
                        <a:t>100 </a:t>
                      </a:r>
                      <a:r>
                        <a:rPr lang="id-ID" sz="2400" dirty="0" smtClean="0">
                          <a:effectLst/>
                          <a:latin typeface="Montserrat" panose="00000500000000000000" pitchFamily="2" charset="0"/>
                        </a:rPr>
                        <a:t>m</a:t>
                      </a:r>
                      <a:endParaRPr lang="id-ID" sz="240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>
                          <a:effectLst/>
                          <a:latin typeface="Montserrat" panose="00000500000000000000" pitchFamily="2" charset="0"/>
                        </a:rPr>
                        <a:t>16 detik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>
                          <a:effectLst/>
                          <a:latin typeface="Montserrat" panose="00000500000000000000" pitchFamily="2" charset="0"/>
                        </a:rPr>
                        <a:t>90 menit</a:t>
                      </a:r>
                    </a:p>
                  </a:txBody>
                  <a:tcPr anchor="ctr"/>
                </a:tc>
              </a:tr>
              <a:tr h="613034">
                <a:tc>
                  <a:txBody>
                    <a:bodyPr/>
                    <a:lstStyle/>
                    <a:p>
                      <a:pPr algn="ctr"/>
                      <a:r>
                        <a:rPr lang="id-ID" sz="2400">
                          <a:effectLst/>
                          <a:latin typeface="Montserrat" panose="00000500000000000000" pitchFamily="2" charset="0"/>
                        </a:rPr>
                        <a:t>5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>
                          <a:effectLst/>
                          <a:latin typeface="Montserrat" panose="00000500000000000000" pitchFamily="2" charset="0"/>
                        </a:rPr>
                        <a:t>50 </a:t>
                      </a:r>
                      <a:r>
                        <a:rPr lang="id-ID" sz="2400" dirty="0" smtClean="0">
                          <a:effectLst/>
                          <a:latin typeface="Montserrat" panose="00000500000000000000" pitchFamily="2" charset="0"/>
                        </a:rPr>
                        <a:t>m </a:t>
                      </a:r>
                      <a:endParaRPr lang="id-ID" sz="240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>
                          <a:effectLst/>
                          <a:latin typeface="Montserrat" panose="00000500000000000000" pitchFamily="2" charset="0"/>
                        </a:rPr>
                        <a:t>8 detik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>
                          <a:effectLst/>
                          <a:latin typeface="Montserrat" panose="00000500000000000000" pitchFamily="2" charset="0"/>
                        </a:rPr>
                        <a:t>30 menit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6688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13648"/>
            <a:ext cx="2157463" cy="1354950"/>
            <a:chOff x="10034537" y="-13648"/>
            <a:chExt cx="2157463" cy="1354950"/>
          </a:xfrm>
        </p:grpSpPr>
        <p:pic>
          <p:nvPicPr>
            <p:cNvPr id="5" name="Picture 4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7" name="Pentagon 6"/>
          <p:cNvSpPr/>
          <p:nvPr/>
        </p:nvSpPr>
        <p:spPr>
          <a:xfrm>
            <a:off x="-1" y="125759"/>
            <a:ext cx="6890198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>
                <a:latin typeface="Montserrat" panose="00000500000000000000" pitchFamily="2" charset="0"/>
              </a:rPr>
              <a:t>Hakikat Latihan Kebugaran Jasmani</a:t>
            </a:r>
            <a:r>
              <a:rPr lang="id-ID" sz="2800" dirty="0">
                <a:latin typeface="Montserrat" panose="00000500000000000000" pitchFamily="2" charset="0"/>
              </a:rPr>
              <a:t> </a:t>
            </a:r>
            <a:r>
              <a:rPr lang="it-IT" sz="2800" b="1" dirty="0" smtClean="0">
                <a:latin typeface="Montserrat" panose="00000500000000000000" pitchFamily="2" charset="0"/>
              </a:rPr>
              <a:t>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28786" y="4921628"/>
            <a:ext cx="11462200" cy="1736646"/>
          </a:xfrm>
          <a:prstGeom prst="round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 smtClean="0">
                <a:latin typeface="Montserrat" panose="00000500000000000000" pitchFamily="2" charset="0"/>
              </a:rPr>
              <a:t>Kebugaran jasmani adalah </a:t>
            </a:r>
            <a:r>
              <a:rPr lang="id-ID" sz="2400" dirty="0">
                <a:latin typeface="Montserrat" panose="00000500000000000000" pitchFamily="2" charset="0"/>
              </a:rPr>
              <a:t>kesanggupan dan kemampuan tubuh untuk </a:t>
            </a:r>
            <a:r>
              <a:rPr lang="id-ID" sz="2400" dirty="0" smtClean="0">
                <a:latin typeface="Montserrat" panose="00000500000000000000" pitchFamily="2" charset="0"/>
              </a:rPr>
              <a:t>melakukan penyesuaian </a:t>
            </a:r>
            <a:r>
              <a:rPr lang="id-ID" sz="2400" dirty="0">
                <a:latin typeface="Montserrat" panose="00000500000000000000" pitchFamily="2" charset="0"/>
              </a:rPr>
              <a:t>(adaptasi) terhadap pembebanan fisik </a:t>
            </a:r>
            <a:r>
              <a:rPr lang="id-ID" sz="2400" dirty="0" smtClean="0">
                <a:latin typeface="Montserrat" panose="00000500000000000000" pitchFamily="2" charset="0"/>
              </a:rPr>
              <a:t>yang diberikan </a:t>
            </a:r>
            <a:r>
              <a:rPr lang="id-ID" sz="2400" dirty="0">
                <a:latin typeface="Montserrat" panose="00000500000000000000" pitchFamily="2" charset="0"/>
              </a:rPr>
              <a:t>kepadanya (dari kerja yang dilakukan </a:t>
            </a:r>
            <a:r>
              <a:rPr lang="id-ID" sz="2400" dirty="0" smtClean="0">
                <a:latin typeface="Montserrat" panose="00000500000000000000" pitchFamily="2" charset="0"/>
              </a:rPr>
              <a:t>sehari-hari) tanpa </a:t>
            </a:r>
            <a:r>
              <a:rPr lang="id-ID" sz="2400" dirty="0">
                <a:latin typeface="Montserrat" panose="00000500000000000000" pitchFamily="2" charset="0"/>
              </a:rPr>
              <a:t>menimbulkan kelelahan berlebihan yang </a:t>
            </a:r>
            <a:r>
              <a:rPr lang="id-ID" sz="2400" dirty="0" smtClean="0">
                <a:latin typeface="Montserrat" panose="00000500000000000000" pitchFamily="2" charset="0"/>
              </a:rPr>
              <a:t>berarti.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640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375" y="91279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d-ID" sz="2400" b="1" dirty="0" smtClean="0">
                <a:solidFill>
                  <a:srgbClr val="0070C0"/>
                </a:solidFill>
                <a:latin typeface="Montserrat" panose="00000500000000000000" pitchFamily="2" charset="0"/>
              </a:rPr>
              <a:t>Kategori </a:t>
            </a:r>
            <a:r>
              <a:rPr lang="id-ID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ketahanan tubuh</a:t>
            </a:r>
            <a:r>
              <a:rPr lang="id-ID" sz="2400" dirty="0">
                <a:solidFill>
                  <a:srgbClr val="0070C0"/>
                </a:solidFill>
                <a:latin typeface="Montserrat" panose="00000500000000000000" pitchFamily="2" charset="0"/>
              </a:rPr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374166"/>
              </p:ext>
            </p:extLst>
          </p:nvPr>
        </p:nvGraphicFramePr>
        <p:xfrm>
          <a:off x="669703" y="1276060"/>
          <a:ext cx="10315975" cy="32004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27277"/>
                <a:gridCol w="2511382"/>
                <a:gridCol w="1719329"/>
                <a:gridCol w="1719329"/>
                <a:gridCol w="1719329"/>
                <a:gridCol w="1719329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No.</a:t>
                      </a:r>
                      <a:endParaRPr lang="id-ID" sz="24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Kategori Ketahanan Fisik</a:t>
                      </a:r>
                      <a:endParaRPr lang="id-ID" sz="24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id-ID" sz="2400" b="1" i="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0"/>
                        </a:rPr>
                        <a:t>Oksigen yang diperlukan (ml/kg/menit)</a:t>
                      </a:r>
                      <a:endParaRPr lang="id-ID" sz="2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d-ID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id-ID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0"/>
                        </a:rPr>
                        <a:t>&lt; 30 th </a:t>
                      </a:r>
                      <a:endParaRPr lang="id-ID" sz="2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0"/>
                        </a:rPr>
                        <a:t>30-39 th </a:t>
                      </a:r>
                      <a:endParaRPr lang="id-ID" sz="2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0"/>
                        </a:rPr>
                        <a:t>40-49 th </a:t>
                      </a:r>
                      <a:endParaRPr lang="id-ID" sz="2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i="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0"/>
                        </a:rPr>
                        <a:t>&gt; 50 th</a:t>
                      </a:r>
                      <a:endParaRPr lang="id-ID" sz="2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Montserrat" panose="00000500000000000000" pitchFamily="2" charset="0"/>
                        </a:rPr>
                        <a:t>1.</a:t>
                      </a:r>
                      <a:endParaRPr lang="id-ID" sz="2400" dirty="0">
                        <a:latin typeface="Montserrat" panose="000005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Buruk sekali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&lt; 25,0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&lt; 25,0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&lt; 25,0</a:t>
                      </a:r>
                      <a:endParaRPr lang="id-ID" sz="240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d-ID" sz="2400" dirty="0">
                        <a:latin typeface="Montserrat" panose="0000050000000000000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Montserrat" panose="00000500000000000000" pitchFamily="2" charset="0"/>
                        </a:rPr>
                        <a:t>2.</a:t>
                      </a:r>
                      <a:endParaRPr lang="id-ID" sz="2400" dirty="0">
                        <a:latin typeface="Montserrat" panose="000005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Buruk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25,0–33,7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25,0–30,1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25,0–26,4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&lt; 25,0</a:t>
                      </a:r>
                      <a:endParaRPr lang="id-ID" sz="240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Montserrat" panose="00000500000000000000" pitchFamily="2" charset="0"/>
                        </a:rPr>
                        <a:t>3.</a:t>
                      </a:r>
                      <a:endParaRPr lang="id-ID" sz="2400" dirty="0">
                        <a:latin typeface="Montserrat" panose="000005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Sedang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33,8–42,5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30,2–39,1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26,5–35,4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25,0–33,7</a:t>
                      </a:r>
                      <a:endParaRPr lang="id-ID" sz="240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Montserrat" panose="00000500000000000000" pitchFamily="2" charset="0"/>
                        </a:rPr>
                        <a:t>4.</a:t>
                      </a:r>
                      <a:endParaRPr lang="id-ID" sz="2400" dirty="0">
                        <a:latin typeface="Montserrat" panose="000005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Baik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42,6–51,5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39,2–48,1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35,5–45,0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33,8–43,0</a:t>
                      </a:r>
                      <a:endParaRPr lang="id-ID" sz="240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latin typeface="Montserrat" panose="00000500000000000000" pitchFamily="2" charset="0"/>
                        </a:rPr>
                        <a:t>5.</a:t>
                      </a:r>
                      <a:endParaRPr lang="id-ID" sz="2400" dirty="0">
                        <a:latin typeface="Montserrat" panose="000005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Baik sekali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&gt; 51,6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&gt; 48,1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&gt; 45,1 </a:t>
                      </a:r>
                      <a:endParaRPr lang="id-ID" sz="240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sz="2400" b="0" i="0" dirty="0">
                          <a:solidFill>
                            <a:srgbClr val="242021"/>
                          </a:solidFill>
                          <a:effectLst/>
                          <a:latin typeface="Montserrat" panose="00000500000000000000" pitchFamily="2" charset="0"/>
                        </a:rPr>
                        <a:t>&gt; 43,1</a:t>
                      </a:r>
                      <a:endParaRPr lang="id-ID" sz="240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44712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AD130D9-8FB5-44C6-BF25-234CFF751E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7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2BA07BD-F329-4B8C-8D9B-A54D8EB6F54C}"/>
              </a:ext>
            </a:extLst>
          </p:cNvPr>
          <p:cNvSpPr txBox="1"/>
          <p:nvPr/>
        </p:nvSpPr>
        <p:spPr>
          <a:xfrm>
            <a:off x="1334038" y="2434461"/>
            <a:ext cx="93080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Sumber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 </a:t>
            </a:r>
            <a:r>
              <a:rPr lang="en-US" sz="2800" b="1" dirty="0" err="1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gambar</a:t>
            </a:r>
            <a:r>
              <a:rPr lang="en-US" sz="2800" b="1" dirty="0">
                <a:solidFill>
                  <a:srgbClr val="2662B5"/>
                </a:solidFill>
                <a:latin typeface="Montserrat" panose="00000500000000000000" pitchFamily="2" charset="0"/>
                <a:cs typeface="Poppins" panose="02000000000000000000" pitchFamily="2" charset="0"/>
              </a:rPr>
              <a:t>: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dokumen penerbit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shutterstock.com</a:t>
            </a:r>
          </a:p>
          <a:p>
            <a:pPr algn="ctr"/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pixab</a:t>
            </a:r>
            <a:r>
              <a:rPr lang="id-ID" sz="2400" dirty="0">
                <a:latin typeface="Montserrat" panose="00000500000000000000" pitchFamily="2" charset="0"/>
                <a:cs typeface="Poppins" panose="02000000000000000000" pitchFamily="2" charset="0"/>
              </a:rPr>
              <a:t>a</a:t>
            </a:r>
            <a:r>
              <a:rPr lang="id-ID" sz="2400" dirty="0" smtClean="0">
                <a:latin typeface="Montserrat" panose="00000500000000000000" pitchFamily="2" charset="0"/>
                <a:cs typeface="Poppins" panose="02000000000000000000" pitchFamily="2" charset="0"/>
              </a:rPr>
              <a:t>y.com</a:t>
            </a:r>
          </a:p>
        </p:txBody>
      </p:sp>
    </p:spTree>
    <p:extLst>
      <p:ext uri="{BB962C8B-B14F-4D97-AF65-F5344CB8AC3E}">
        <p14:creationId xmlns:p14="http://schemas.microsoft.com/office/powerpoint/2010/main" val="139922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37375" y="91279"/>
            <a:ext cx="7834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sz="2400" b="1" dirty="0">
                <a:solidFill>
                  <a:srgbClr val="0070C0"/>
                </a:solidFill>
                <a:latin typeface="Montserrat" panose="00000500000000000000" pitchFamily="2" charset="0"/>
              </a:rPr>
              <a:t>Manfaat Melakukan Latihan Kebugaran Jasmani </a:t>
            </a:r>
            <a:endParaRPr lang="id-ID" sz="2400" b="1" dirty="0">
              <a:solidFill>
                <a:srgbClr val="0070C0"/>
              </a:solidFill>
              <a:latin typeface="Montserrat" panose="00000500000000000000" pitchFamily="2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353287434"/>
              </p:ext>
            </p:extLst>
          </p:nvPr>
        </p:nvGraphicFramePr>
        <p:xfrm>
          <a:off x="795629" y="514063"/>
          <a:ext cx="9739290" cy="5972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9250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-1" y="125759"/>
            <a:ext cx="8976576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Aktivitas </a:t>
            </a:r>
            <a:r>
              <a:rPr lang="id-ID" sz="2800" b="1" dirty="0">
                <a:latin typeface="Montserrat" panose="00000500000000000000" pitchFamily="2" charset="0"/>
              </a:rPr>
              <a:t>Latihan </a:t>
            </a:r>
            <a:r>
              <a:rPr lang="id-ID" sz="2800" b="1" dirty="0" smtClean="0">
                <a:latin typeface="Montserrat" panose="00000500000000000000" pitchFamily="2" charset="0"/>
              </a:rPr>
              <a:t>Kekuatan Kebugaran </a:t>
            </a:r>
            <a:r>
              <a:rPr lang="id-ID" sz="2800" b="1" dirty="0">
                <a:latin typeface="Montserrat" panose="00000500000000000000" pitchFamily="2" charset="0"/>
              </a:rPr>
              <a:t>Jasmani</a:t>
            </a:r>
            <a:r>
              <a:rPr lang="id-ID" sz="2800" dirty="0">
                <a:latin typeface="Montserrat" panose="00000500000000000000" pitchFamily="2" charset="0"/>
              </a:rPr>
              <a:t> </a:t>
            </a:r>
            <a:r>
              <a:rPr lang="it-IT" sz="2800" b="1" dirty="0" smtClean="0">
                <a:latin typeface="Montserrat" panose="00000500000000000000" pitchFamily="2" charset="0"/>
              </a:rPr>
              <a:t>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Folded Corner 7"/>
          <p:cNvSpPr/>
          <p:nvPr/>
        </p:nvSpPr>
        <p:spPr>
          <a:xfrm>
            <a:off x="206059" y="1076410"/>
            <a:ext cx="11462200" cy="1432500"/>
          </a:xfrm>
          <a:prstGeom prst="foldedCorner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pPr algn="just"/>
            <a:r>
              <a:rPr lang="id-ID" sz="2400" dirty="0">
                <a:latin typeface="Montserrat" panose="00000500000000000000" pitchFamily="2" charset="0"/>
              </a:rPr>
              <a:t>Kekuatan adalah ketegangan yang terjadi atau </a:t>
            </a:r>
            <a:r>
              <a:rPr lang="id-ID" sz="2400" dirty="0" smtClean="0">
                <a:latin typeface="Montserrat" panose="00000500000000000000" pitchFamily="2" charset="0"/>
              </a:rPr>
              <a:t>kemampuan otot </a:t>
            </a:r>
            <a:r>
              <a:rPr lang="id-ID" sz="2400" dirty="0">
                <a:latin typeface="Montserrat" panose="00000500000000000000" pitchFamily="2" charset="0"/>
              </a:rPr>
              <a:t>untuk suatu ketahanan akibat suatu beban. </a:t>
            </a:r>
            <a:r>
              <a:rPr lang="id-ID" sz="2400" dirty="0" smtClean="0">
                <a:latin typeface="Montserrat" panose="00000500000000000000" pitchFamily="2" charset="0"/>
              </a:rPr>
              <a:t>Beban tersebut </a:t>
            </a:r>
            <a:r>
              <a:rPr lang="id-ID" sz="2400" dirty="0">
                <a:latin typeface="Montserrat" panose="00000500000000000000" pitchFamily="2" charset="0"/>
              </a:rPr>
              <a:t>dapat dari bobot badan sendiri atau dari luar (</a:t>
            </a:r>
            <a:r>
              <a:rPr lang="id-ID" sz="2400" i="1" dirty="0" smtClean="0">
                <a:latin typeface="Montserrat" panose="00000500000000000000" pitchFamily="2" charset="0"/>
              </a:rPr>
              <a:t>external resistance</a:t>
            </a:r>
            <a:r>
              <a:rPr lang="id-ID" sz="2400" dirty="0" smtClean="0">
                <a:latin typeface="Montserrat" panose="00000500000000000000" pitchFamily="2" charset="0"/>
              </a:rPr>
              <a:t>).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518" y="2761072"/>
            <a:ext cx="11031071" cy="2753390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3881613" y="5717201"/>
            <a:ext cx="4979052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atihan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kekuatan otot perut </a:t>
            </a:r>
          </a:p>
        </p:txBody>
      </p:sp>
    </p:spTree>
    <p:extLst>
      <p:ext uri="{BB962C8B-B14F-4D97-AF65-F5344CB8AC3E}">
        <p14:creationId xmlns:p14="http://schemas.microsoft.com/office/powerpoint/2010/main" val="2000231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96" y="1468193"/>
            <a:ext cx="10108871" cy="3168202"/>
          </a:xfrm>
          <a:prstGeom prst="round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3200049" y="4931590"/>
            <a:ext cx="6278801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atihan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kekuatan otot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kedua lengan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500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291764" y="5242700"/>
            <a:ext cx="5506069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atihan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kekuatan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otot pinggang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331" y="1652412"/>
            <a:ext cx="10136937" cy="327917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218394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534442" y="5564672"/>
            <a:ext cx="5506069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atihan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kekuatan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otot lengan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417" y="1104157"/>
            <a:ext cx="7494120" cy="413854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570676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560200" y="5989674"/>
            <a:ext cx="5506069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atihan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kekuatan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otot tungkai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99" y="474526"/>
            <a:ext cx="7459794" cy="526711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99884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62" y="1545834"/>
            <a:ext cx="8077794" cy="3930214"/>
          </a:xfrm>
          <a:prstGeom prst="rect">
            <a:avLst/>
          </a:prstGeom>
        </p:spPr>
      </p:pic>
      <p:sp>
        <p:nvSpPr>
          <p:cNvPr id="7" name="Pentagon 6"/>
          <p:cNvSpPr/>
          <p:nvPr/>
        </p:nvSpPr>
        <p:spPr>
          <a:xfrm>
            <a:off x="-1" y="125759"/>
            <a:ext cx="10034538" cy="69848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800" b="1" dirty="0" smtClean="0">
                <a:latin typeface="Montserrat" panose="00000500000000000000" pitchFamily="2" charset="0"/>
              </a:rPr>
              <a:t>Aktivitas </a:t>
            </a:r>
            <a:r>
              <a:rPr lang="id-ID" sz="2800" b="1" dirty="0">
                <a:latin typeface="Montserrat" panose="00000500000000000000" pitchFamily="2" charset="0"/>
              </a:rPr>
              <a:t>Latihan </a:t>
            </a:r>
            <a:r>
              <a:rPr lang="id-ID" sz="2800" b="1" dirty="0" smtClean="0">
                <a:latin typeface="Montserrat" panose="00000500000000000000" pitchFamily="2" charset="0"/>
              </a:rPr>
              <a:t>Daya Tahan Otot Kebugaran </a:t>
            </a:r>
            <a:r>
              <a:rPr lang="id-ID" sz="2800" b="1" dirty="0">
                <a:latin typeface="Montserrat" panose="00000500000000000000" pitchFamily="2" charset="0"/>
              </a:rPr>
              <a:t>Jasmani</a:t>
            </a:r>
            <a:r>
              <a:rPr lang="id-ID" sz="2800" dirty="0">
                <a:latin typeface="Montserrat" panose="00000500000000000000" pitchFamily="2" charset="0"/>
              </a:rPr>
              <a:t> </a:t>
            </a:r>
            <a:r>
              <a:rPr lang="it-IT" sz="2800" b="1" dirty="0" smtClean="0">
                <a:latin typeface="Montserrat" panose="00000500000000000000" pitchFamily="2" charset="0"/>
              </a:rPr>
              <a:t> </a:t>
            </a:r>
            <a:endParaRPr lang="en-US" sz="28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8" name="Folded Corner 7"/>
          <p:cNvSpPr/>
          <p:nvPr/>
        </p:nvSpPr>
        <p:spPr>
          <a:xfrm>
            <a:off x="334848" y="1724509"/>
            <a:ext cx="3528814" cy="4371439"/>
          </a:xfrm>
          <a:prstGeom prst="foldedCorner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txBody>
          <a:bodyPr wrap="square" anchor="ctr">
            <a:spAutoFit/>
          </a:bodyPr>
          <a:lstStyle/>
          <a:p>
            <a:r>
              <a:rPr lang="id-ID" sz="2400" dirty="0">
                <a:latin typeface="Montserrat" panose="00000500000000000000" pitchFamily="2" charset="0"/>
              </a:rPr>
              <a:t>Daya tahan otot adalah kemampuan otot-otot </a:t>
            </a:r>
            <a:r>
              <a:rPr lang="id-ID" sz="2400" dirty="0" smtClean="0">
                <a:latin typeface="Montserrat" panose="00000500000000000000" pitchFamily="2" charset="0"/>
              </a:rPr>
              <a:t>untuk melakukan </a:t>
            </a:r>
            <a:r>
              <a:rPr lang="id-ID" sz="2400" dirty="0">
                <a:latin typeface="Montserrat" panose="00000500000000000000" pitchFamily="2" charset="0"/>
              </a:rPr>
              <a:t>tugas gerak yang membebani otot dalam </a:t>
            </a:r>
            <a:r>
              <a:rPr lang="id-ID" sz="2400" dirty="0" smtClean="0">
                <a:latin typeface="Montserrat" panose="00000500000000000000" pitchFamily="2" charset="0"/>
              </a:rPr>
              <a:t>waktu yang </a:t>
            </a:r>
            <a:r>
              <a:rPr lang="id-ID" sz="2400" dirty="0">
                <a:latin typeface="Montserrat" panose="00000500000000000000" pitchFamily="2" charset="0"/>
              </a:rPr>
              <a:t>cukup lama. Salah satu bentuk latihan daya tahan </a:t>
            </a:r>
            <a:r>
              <a:rPr lang="id-ID" sz="2400" dirty="0" smtClean="0">
                <a:latin typeface="Montserrat" panose="00000500000000000000" pitchFamily="2" charset="0"/>
              </a:rPr>
              <a:t>otot adalah </a:t>
            </a:r>
            <a:r>
              <a:rPr lang="id-ID" sz="2400" dirty="0">
                <a:latin typeface="Montserrat" panose="00000500000000000000" pitchFamily="2" charset="0"/>
              </a:rPr>
              <a:t>latihan </a:t>
            </a:r>
            <a:r>
              <a:rPr lang="id-ID" sz="2400" i="1" dirty="0">
                <a:latin typeface="Montserrat" panose="00000500000000000000" pitchFamily="2" charset="0"/>
              </a:rPr>
              <a:t>weight training </a:t>
            </a:r>
            <a:r>
              <a:rPr lang="id-ID" sz="2400" dirty="0">
                <a:latin typeface="Montserrat" panose="00000500000000000000" pitchFamily="2" charset="0"/>
              </a:rPr>
              <a:t>(</a:t>
            </a:r>
            <a:r>
              <a:rPr lang="id-ID" sz="2400" dirty="0" smtClean="0">
                <a:latin typeface="Montserrat" panose="00000500000000000000" pitchFamily="2" charset="0"/>
              </a:rPr>
              <a:t>latihan beban).</a:t>
            </a:r>
            <a:endParaRPr lang="id-ID" sz="2400" dirty="0">
              <a:solidFill>
                <a:schemeClr val="lt1"/>
              </a:solidFill>
              <a:latin typeface="Montserrat" panose="00000500000000000000" pitchFamily="2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765680" y="5680580"/>
            <a:ext cx="6979852" cy="51077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Latihan daya tahan otot 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lengan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dan</a:t>
            </a:r>
            <a:r>
              <a:rPr lang="id-ID" sz="24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id-ID" sz="24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bahu</a:t>
            </a:r>
            <a:endParaRPr lang="id-ID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15902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</TotalTime>
  <Words>584</Words>
  <Application>Microsoft Office PowerPoint</Application>
  <PresentationFormat>Custom</PresentationFormat>
  <Paragraphs>117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galacitagie</dc:creator>
  <cp:lastModifiedBy>Rifki Kurniawan</cp:lastModifiedBy>
  <cp:revision>83</cp:revision>
  <dcterms:created xsi:type="dcterms:W3CDTF">2022-06-08T15:12:57Z</dcterms:created>
  <dcterms:modified xsi:type="dcterms:W3CDTF">2022-06-14T08:25:05Z</dcterms:modified>
</cp:coreProperties>
</file>