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4" r:id="rId2"/>
    <p:sldId id="267" r:id="rId3"/>
    <p:sldId id="259" r:id="rId4"/>
    <p:sldId id="258" r:id="rId5"/>
    <p:sldId id="257" r:id="rId6"/>
    <p:sldId id="268" r:id="rId7"/>
    <p:sldId id="272" r:id="rId8"/>
    <p:sldId id="273" r:id="rId9"/>
    <p:sldId id="269" r:id="rId10"/>
    <p:sldId id="261" r:id="rId11"/>
    <p:sldId id="262" r:id="rId12"/>
    <p:sldId id="270" r:id="rId13"/>
    <p:sldId id="260" r:id="rId14"/>
    <p:sldId id="271" r:id="rId15"/>
    <p:sldId id="265" r:id="rId16"/>
  </p:sldIdLst>
  <p:sldSz cx="18288000" cy="10287000"/>
  <p:notesSz cx="6858000" cy="9144000"/>
  <p:embeddedFontLst>
    <p:embeddedFont>
      <p:font typeface="More Sugar Thin" panose="020B0604020202020204" charset="0"/>
      <p:regular r:id="rId17"/>
    </p:embeddedFont>
    <p:embeddedFont>
      <p:font typeface="Gaegu Bold" panose="020B060402020202020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ＭＳ Ｐゴシック" panose="020B0600070205080204" pitchFamily="34" charset="-128"/>
      <p:regular r:id="rId23"/>
    </p:embeddedFont>
    <p:embeddedFont>
      <p:font typeface="Fredoka One" panose="020B0604020202020204" charset="0"/>
      <p:regular r:id="rId24"/>
    </p:embeddedFont>
    <p:embeddedFont>
      <p:font typeface="Bitter" panose="020B0604020202020204" charset="0"/>
      <p:regular r:id="rId25"/>
      <p:bold r:id="rId26"/>
      <p:italic r:id="rId27"/>
    </p:embeddedFont>
    <p:embeddedFont>
      <p:font typeface="Montserrat" panose="020B060402020202020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7.svg"/><Relationship Id="rId18" Type="http://schemas.openxmlformats.org/officeDocument/2006/relationships/image" Target="../media/image11.png"/><Relationship Id="rId3" Type="http://schemas.openxmlformats.org/officeDocument/2006/relationships/image" Target="../media/image8.svg"/><Relationship Id="rId7" Type="http://schemas.openxmlformats.org/officeDocument/2006/relationships/image" Target="../media/image51.svg"/><Relationship Id="rId12" Type="http://schemas.openxmlformats.org/officeDocument/2006/relationships/image" Target="../media/image33.png"/><Relationship Id="rId17" Type="http://schemas.openxmlformats.org/officeDocument/2006/relationships/image" Target="../media/image61.svg"/><Relationship Id="rId2" Type="http://schemas.openxmlformats.org/officeDocument/2006/relationships/image" Target="../media/image8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55.svg"/><Relationship Id="rId5" Type="http://schemas.openxmlformats.org/officeDocument/2006/relationships/image" Target="../media/image49.svg"/><Relationship Id="rId15" Type="http://schemas.openxmlformats.org/officeDocument/2006/relationships/image" Target="../media/image59.sv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53.svg"/><Relationship Id="rId1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60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5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17.png"/><Relationship Id="rId2" Type="http://schemas.openxmlformats.org/officeDocument/2006/relationships/image" Target="../media/image12.pn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37.pn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1.svg"/><Relationship Id="rId1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7.svg"/><Relationship Id="rId7" Type="http://schemas.openxmlformats.org/officeDocument/2006/relationships/image" Target="../media/image71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73.svg"/><Relationship Id="rId5" Type="http://schemas.openxmlformats.org/officeDocument/2006/relationships/image" Target="../media/image69.svg"/><Relationship Id="rId10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21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60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5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1.sv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3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Relationship Id="rId14" Type="http://schemas.openxmlformats.org/officeDocument/2006/relationships/image" Target="../media/image3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60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9.svg"/><Relationship Id="rId5" Type="http://schemas.openxmlformats.org/officeDocument/2006/relationships/image" Target="../media/image29.sv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Relationship Id="rId14" Type="http://schemas.openxmlformats.org/officeDocument/2006/relationships/image" Target="../media/image4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8.png"/><Relationship Id="rId3" Type="http://schemas.openxmlformats.org/officeDocument/2006/relationships/image" Target="../media/image43.svg"/><Relationship Id="rId7" Type="http://schemas.openxmlformats.org/officeDocument/2006/relationships/image" Target="../media/image31.svg"/><Relationship Id="rId12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45.svg"/><Relationship Id="rId5" Type="http://schemas.openxmlformats.org/officeDocument/2006/relationships/image" Target="../media/image29.svg"/><Relationship Id="rId10" Type="http://schemas.openxmlformats.org/officeDocument/2006/relationships/image" Target="../media/image27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Relationship Id="rId14" Type="http://schemas.openxmlformats.org/officeDocument/2006/relationships/image" Target="../media/image4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60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B2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69655" y="837420"/>
            <a:ext cx="15025934" cy="5478889"/>
            <a:chOff x="-1246808" y="-3433777"/>
            <a:chExt cx="20034579" cy="7305184"/>
          </a:xfrm>
        </p:grpSpPr>
        <p:sp>
          <p:nvSpPr>
            <p:cNvPr id="3" name="TextBox 3"/>
            <p:cNvSpPr txBox="1"/>
            <p:nvPr/>
          </p:nvSpPr>
          <p:spPr>
            <a:xfrm>
              <a:off x="845551" y="3175148"/>
              <a:ext cx="15746868" cy="6962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4375"/>
                </a:lnSpc>
                <a:spcBef>
                  <a:spcPct val="0"/>
                </a:spcBef>
              </a:pPr>
              <a:endParaRPr lang="en-US" sz="3125" u="none" dirty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1246808" y="-3433777"/>
              <a:ext cx="20034579" cy="21676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4191"/>
                </a:lnSpc>
              </a:pPr>
              <a:r>
                <a:rPr lang="en-US" sz="8800" dirty="0" err="1">
                  <a:solidFill>
                    <a:srgbClr val="FFFFFF"/>
                  </a:solidFill>
                  <a:latin typeface="Gaegu Bold"/>
                </a:rPr>
                <a:t>Toleransi</a:t>
              </a:r>
              <a:r>
                <a:rPr lang="en-US" sz="8800" dirty="0">
                  <a:solidFill>
                    <a:srgbClr val="FFFFFF"/>
                  </a:solidFill>
                  <a:latin typeface="Gaegu Bold"/>
                </a:rPr>
                <a:t> </a:t>
              </a:r>
              <a:r>
                <a:rPr lang="en-US" sz="8800" dirty="0" err="1">
                  <a:solidFill>
                    <a:srgbClr val="FFFFFF"/>
                  </a:solidFill>
                  <a:latin typeface="Gaegu Bold"/>
                </a:rPr>
                <a:t>dalam</a:t>
              </a:r>
              <a:r>
                <a:rPr lang="en-US" sz="8800" dirty="0">
                  <a:solidFill>
                    <a:srgbClr val="FFFFFF"/>
                  </a:solidFill>
                  <a:latin typeface="Gaegu Bold"/>
                </a:rPr>
                <a:t> </a:t>
              </a:r>
              <a:r>
                <a:rPr lang="en-US" sz="8800" dirty="0" err="1">
                  <a:solidFill>
                    <a:srgbClr val="FFFFFF"/>
                  </a:solidFill>
                  <a:latin typeface="Gaegu Bold"/>
                </a:rPr>
                <a:t>Tradisi</a:t>
              </a:r>
              <a:r>
                <a:rPr lang="en-US" sz="8800" dirty="0">
                  <a:solidFill>
                    <a:srgbClr val="FFFFFF"/>
                  </a:solidFill>
                  <a:latin typeface="Gaegu Bold"/>
                </a:rPr>
                <a:t> Islam</a:t>
              </a: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4751993" y="7986524"/>
            <a:ext cx="3536007" cy="341224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916342" y="8712420"/>
            <a:ext cx="2011395" cy="54588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-1232647" y="7622284"/>
            <a:ext cx="3381833" cy="163601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028700" y="8230932"/>
            <a:ext cx="1516846" cy="96297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513482" y="594352"/>
            <a:ext cx="2651474" cy="290125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V="1">
            <a:off x="2502122" y="-215085"/>
            <a:ext cx="5786404" cy="151388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7471672" y="652806"/>
            <a:ext cx="1633708" cy="64599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619184" y="975802"/>
            <a:ext cx="1167939" cy="14506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E50C849-6954-4BD5-86F9-A29FD1425FBA}"/>
              </a:ext>
            </a:extLst>
          </p:cNvPr>
          <p:cNvSpPr txBox="1"/>
          <p:nvPr/>
        </p:nvSpPr>
        <p:spPr>
          <a:xfrm>
            <a:off x="2545546" y="2768638"/>
            <a:ext cx="1338868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Agama Islam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dianut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mayoritas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warga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negara Indonesia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terlepas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tradisi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melekat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erat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pada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masyarakat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Indonesia.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Begitu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pun pada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s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Rasulullah Saw.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berdakwah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harus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selalu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mempertimbangkan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segi-segi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tradisi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setempat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masyarakat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Arab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Tindakan Rasulullah Saw.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Inilah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akhirnya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dicontoh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oleh para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Wali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Songo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menjunjung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tinggi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toleransi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selalu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berhati-hati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selalu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mempertimbangkan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dakwahnya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tengah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masyarakat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memiliki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tradisi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lokal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toleransi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tinggi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pada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akhirnya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dakwah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Wali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Songo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diterima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oleh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masyarakat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setempat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tanpa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harus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menghilangkan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tradisi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lokal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pada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Karena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toleransi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juga, Islam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dikenal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agama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sehingga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berkembang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pesat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3200" dirty="0">
                <a:latin typeface="More Sugar Thin" pitchFamily="50" charset="0"/>
              </a:rPr>
              <a:t> 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1227A0-5B9C-454F-A461-6933E7ABEC4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20035" y="-196955"/>
            <a:ext cx="18928069" cy="10680909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TextBox 4"/>
          <p:cNvSpPr txBox="1"/>
          <p:nvPr/>
        </p:nvSpPr>
        <p:spPr>
          <a:xfrm>
            <a:off x="2178191" y="1032164"/>
            <a:ext cx="13931616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984"/>
              </a:lnSpc>
            </a:pPr>
            <a:r>
              <a:rPr lang="en-US" sz="9600" u="none" dirty="0" err="1">
                <a:solidFill>
                  <a:srgbClr val="76B9F0"/>
                </a:solidFill>
                <a:latin typeface="Gaegu Bold"/>
              </a:rPr>
              <a:t>Toleransi</a:t>
            </a:r>
            <a:r>
              <a:rPr lang="en-US" sz="9600" u="none" dirty="0">
                <a:solidFill>
                  <a:srgbClr val="76B9F0"/>
                </a:solidFill>
                <a:latin typeface="Gaegu Bold"/>
              </a:rPr>
              <a:t> </a:t>
            </a:r>
            <a:r>
              <a:rPr lang="en-US" sz="9600" u="none" dirty="0" err="1">
                <a:solidFill>
                  <a:srgbClr val="76B9F0"/>
                </a:solidFill>
                <a:latin typeface="Gaegu Bold"/>
              </a:rPr>
              <a:t>dalam</a:t>
            </a:r>
            <a:r>
              <a:rPr lang="en-US" sz="9600" u="none" dirty="0">
                <a:solidFill>
                  <a:srgbClr val="76B9F0"/>
                </a:solidFill>
                <a:latin typeface="Gaegu Bold"/>
              </a:rPr>
              <a:t> </a:t>
            </a:r>
            <a:r>
              <a:rPr lang="en-US" sz="9600" u="none" dirty="0" err="1">
                <a:solidFill>
                  <a:srgbClr val="76B9F0"/>
                </a:solidFill>
                <a:latin typeface="Gaegu Bold"/>
              </a:rPr>
              <a:t>Beragama</a:t>
            </a:r>
            <a:endParaRPr lang="en-US" sz="9600" u="none" dirty="0">
              <a:solidFill>
                <a:srgbClr val="76B9F0"/>
              </a:solidFill>
              <a:latin typeface="Gaegu 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616040" y="3010188"/>
            <a:ext cx="7527959" cy="1060066"/>
            <a:chOff x="0" y="0"/>
            <a:chExt cx="10037278" cy="141342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10037278" cy="1413422"/>
              <a:chOff x="0" y="0"/>
              <a:chExt cx="4751486" cy="66909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751486" cy="669091"/>
              </a:xfrm>
              <a:custGeom>
                <a:avLst/>
                <a:gdLst/>
                <a:ahLst/>
                <a:cxnLst/>
                <a:rect l="l" t="t" r="r" b="b"/>
                <a:pathLst>
                  <a:path w="4751486" h="669091">
                    <a:moveTo>
                      <a:pt x="4627026" y="669091"/>
                    </a:moveTo>
                    <a:lnTo>
                      <a:pt x="124460" y="669091"/>
                    </a:lnTo>
                    <a:cubicBezTo>
                      <a:pt x="55880" y="669091"/>
                      <a:pt x="0" y="613211"/>
                      <a:pt x="0" y="544631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627026" y="0"/>
                    </a:lnTo>
                    <a:cubicBezTo>
                      <a:pt x="4695606" y="0"/>
                      <a:pt x="4751486" y="55880"/>
                      <a:pt x="4751486" y="124460"/>
                    </a:cubicBezTo>
                    <a:lnTo>
                      <a:pt x="4751486" y="544631"/>
                    </a:lnTo>
                    <a:cubicBezTo>
                      <a:pt x="4751486" y="613211"/>
                      <a:pt x="4695606" y="669091"/>
                      <a:pt x="4627026" y="669091"/>
                    </a:cubicBezTo>
                    <a:close/>
                  </a:path>
                </a:pathLst>
              </a:custGeom>
              <a:solidFill>
                <a:srgbClr val="F7B2BD"/>
              </a:solidFill>
            </p:spPr>
          </p:sp>
        </p:grpSp>
        <p:sp>
          <p:nvSpPr>
            <p:cNvPr id="8" name="TextBox 8"/>
            <p:cNvSpPr txBox="1"/>
            <p:nvPr/>
          </p:nvSpPr>
          <p:spPr>
            <a:xfrm>
              <a:off x="994880" y="133093"/>
              <a:ext cx="8110687" cy="8757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ctr">
                <a:lnSpc>
                  <a:spcPts val="5600"/>
                </a:lnSpc>
                <a:spcBef>
                  <a:spcPct val="0"/>
                </a:spcBef>
              </a:pP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Toleransi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dalam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hal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ibadah</a:t>
              </a:r>
            </a:p>
          </p:txBody>
        </p:sp>
      </p:grpSp>
      <p:grpSp>
        <p:nvGrpSpPr>
          <p:cNvPr id="15" name="Group 5">
            <a:extLst>
              <a:ext uri="{FF2B5EF4-FFF2-40B4-BE49-F238E27FC236}">
                <a16:creationId xmlns:a16="http://schemas.microsoft.com/office/drawing/2014/main" id="{F894BAF3-08AF-4CE9-A7CE-4F1E103461CD}"/>
              </a:ext>
            </a:extLst>
          </p:cNvPr>
          <p:cNvGrpSpPr/>
          <p:nvPr/>
        </p:nvGrpSpPr>
        <p:grpSpPr>
          <a:xfrm>
            <a:off x="1639728" y="4483176"/>
            <a:ext cx="7527959" cy="3137131"/>
            <a:chOff x="0" y="0"/>
            <a:chExt cx="10037278" cy="3032656"/>
          </a:xfrm>
        </p:grpSpPr>
        <p:grpSp>
          <p:nvGrpSpPr>
            <p:cNvPr id="16" name="Group 6">
              <a:extLst>
                <a:ext uri="{FF2B5EF4-FFF2-40B4-BE49-F238E27FC236}">
                  <a16:creationId xmlns:a16="http://schemas.microsoft.com/office/drawing/2014/main" id="{C93341EE-D11E-4164-8110-A0B4D1BA1A26}"/>
                </a:ext>
              </a:extLst>
            </p:cNvPr>
            <p:cNvGrpSpPr/>
            <p:nvPr/>
          </p:nvGrpSpPr>
          <p:grpSpPr>
            <a:xfrm>
              <a:off x="0" y="0"/>
              <a:ext cx="10037278" cy="2460995"/>
              <a:chOff x="0" y="0"/>
              <a:chExt cx="4751486" cy="1164995"/>
            </a:xfrm>
          </p:grpSpPr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7A66B810-29E0-4643-899B-82B2673F2EAE}"/>
                  </a:ext>
                </a:extLst>
              </p:cNvPr>
              <p:cNvSpPr/>
              <p:nvPr/>
            </p:nvSpPr>
            <p:spPr>
              <a:xfrm>
                <a:off x="0" y="0"/>
                <a:ext cx="4751486" cy="1164995"/>
              </a:xfrm>
              <a:custGeom>
                <a:avLst/>
                <a:gdLst/>
                <a:ahLst/>
                <a:cxnLst/>
                <a:rect l="l" t="t" r="r" b="b"/>
                <a:pathLst>
                  <a:path w="4751486" h="669091">
                    <a:moveTo>
                      <a:pt x="4627026" y="669091"/>
                    </a:moveTo>
                    <a:lnTo>
                      <a:pt x="124460" y="669091"/>
                    </a:lnTo>
                    <a:cubicBezTo>
                      <a:pt x="55880" y="669091"/>
                      <a:pt x="0" y="613211"/>
                      <a:pt x="0" y="544631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627026" y="0"/>
                    </a:lnTo>
                    <a:cubicBezTo>
                      <a:pt x="4695606" y="0"/>
                      <a:pt x="4751486" y="55880"/>
                      <a:pt x="4751486" y="124460"/>
                    </a:cubicBezTo>
                    <a:lnTo>
                      <a:pt x="4751486" y="544631"/>
                    </a:lnTo>
                    <a:cubicBezTo>
                      <a:pt x="4751486" y="613211"/>
                      <a:pt x="4695606" y="669091"/>
                      <a:pt x="4627026" y="669091"/>
                    </a:cubicBezTo>
                    <a:close/>
                  </a:path>
                </a:pathLst>
              </a:custGeom>
              <a:solidFill>
                <a:srgbClr val="F7B2BD"/>
              </a:solidFill>
            </p:spPr>
          </p:sp>
        </p:grp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2BD34D21-EEA5-4CEA-98C1-8CBAA9B6BE42}"/>
                </a:ext>
              </a:extLst>
            </p:cNvPr>
            <p:cNvSpPr txBox="1"/>
            <p:nvPr/>
          </p:nvSpPr>
          <p:spPr>
            <a:xfrm>
              <a:off x="967171" y="241891"/>
              <a:ext cx="8110687" cy="279076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ctr">
                <a:lnSpc>
                  <a:spcPts val="5600"/>
                </a:lnSpc>
                <a:spcBef>
                  <a:spcPct val="0"/>
                </a:spcBef>
              </a:pP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Toleransi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sesama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muslim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dalam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hal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perbedaan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pendapat</a:t>
              </a:r>
              <a:endParaRPr lang="en-US" sz="4000" u="none" dirty="0">
                <a:solidFill>
                  <a:srgbClr val="141414"/>
                </a:solidFill>
                <a:latin typeface="Gaegu Bold"/>
              </a:endParaRPr>
            </a:p>
          </p:txBody>
        </p:sp>
      </p:grpSp>
      <p:grpSp>
        <p:nvGrpSpPr>
          <p:cNvPr id="19" name="Group 5">
            <a:extLst>
              <a:ext uri="{FF2B5EF4-FFF2-40B4-BE49-F238E27FC236}">
                <a16:creationId xmlns:a16="http://schemas.microsoft.com/office/drawing/2014/main" id="{DC273B56-437E-4FF8-B320-E35146C7A0A8}"/>
              </a:ext>
            </a:extLst>
          </p:cNvPr>
          <p:cNvGrpSpPr/>
          <p:nvPr/>
        </p:nvGrpSpPr>
        <p:grpSpPr>
          <a:xfrm>
            <a:off x="1616040" y="7417990"/>
            <a:ext cx="7527959" cy="1060066"/>
            <a:chOff x="0" y="0"/>
            <a:chExt cx="10037278" cy="1413422"/>
          </a:xfrm>
        </p:grpSpPr>
        <p:grpSp>
          <p:nvGrpSpPr>
            <p:cNvPr id="20" name="Group 6">
              <a:extLst>
                <a:ext uri="{FF2B5EF4-FFF2-40B4-BE49-F238E27FC236}">
                  <a16:creationId xmlns:a16="http://schemas.microsoft.com/office/drawing/2014/main" id="{E72DA521-2CE8-4A55-BD7E-7B95E6EADBD7}"/>
                </a:ext>
              </a:extLst>
            </p:cNvPr>
            <p:cNvGrpSpPr/>
            <p:nvPr/>
          </p:nvGrpSpPr>
          <p:grpSpPr>
            <a:xfrm>
              <a:off x="0" y="0"/>
              <a:ext cx="10037278" cy="1413422"/>
              <a:chOff x="0" y="0"/>
              <a:chExt cx="4751486" cy="669091"/>
            </a:xfrm>
          </p:grpSpPr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042D58C6-1AC6-49F8-9C04-E7DA70B2A631}"/>
                  </a:ext>
                </a:extLst>
              </p:cNvPr>
              <p:cNvSpPr/>
              <p:nvPr/>
            </p:nvSpPr>
            <p:spPr>
              <a:xfrm>
                <a:off x="0" y="0"/>
                <a:ext cx="4751486" cy="669091"/>
              </a:xfrm>
              <a:custGeom>
                <a:avLst/>
                <a:gdLst/>
                <a:ahLst/>
                <a:cxnLst/>
                <a:rect l="l" t="t" r="r" b="b"/>
                <a:pathLst>
                  <a:path w="4751486" h="669091">
                    <a:moveTo>
                      <a:pt x="4627026" y="669091"/>
                    </a:moveTo>
                    <a:lnTo>
                      <a:pt x="124460" y="669091"/>
                    </a:lnTo>
                    <a:cubicBezTo>
                      <a:pt x="55880" y="669091"/>
                      <a:pt x="0" y="613211"/>
                      <a:pt x="0" y="544631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627026" y="0"/>
                    </a:lnTo>
                    <a:cubicBezTo>
                      <a:pt x="4695606" y="0"/>
                      <a:pt x="4751486" y="55880"/>
                      <a:pt x="4751486" y="124460"/>
                    </a:cubicBezTo>
                    <a:lnTo>
                      <a:pt x="4751486" y="544631"/>
                    </a:lnTo>
                    <a:cubicBezTo>
                      <a:pt x="4751486" y="613211"/>
                      <a:pt x="4695606" y="669091"/>
                      <a:pt x="4627026" y="669091"/>
                    </a:cubicBezTo>
                    <a:close/>
                  </a:path>
                </a:pathLst>
              </a:custGeom>
              <a:solidFill>
                <a:srgbClr val="F7B2BD"/>
              </a:solidFill>
            </p:spPr>
          </p:sp>
        </p:grpSp>
        <p:sp>
          <p:nvSpPr>
            <p:cNvPr id="21" name="TextBox 8">
              <a:extLst>
                <a:ext uri="{FF2B5EF4-FFF2-40B4-BE49-F238E27FC236}">
                  <a16:creationId xmlns:a16="http://schemas.microsoft.com/office/drawing/2014/main" id="{A175486B-A6C3-4A4A-B182-27F0ECFF15EA}"/>
                </a:ext>
              </a:extLst>
            </p:cNvPr>
            <p:cNvSpPr txBox="1"/>
            <p:nvPr/>
          </p:nvSpPr>
          <p:spPr>
            <a:xfrm>
              <a:off x="1096480" y="280807"/>
              <a:ext cx="8110687" cy="8757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ctr">
                <a:lnSpc>
                  <a:spcPts val="5600"/>
                </a:lnSpc>
                <a:spcBef>
                  <a:spcPct val="0"/>
                </a:spcBef>
              </a:pP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Toleransi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dalam</a:t>
              </a:r>
              <a:r>
                <a:rPr lang="en-US" sz="4000" u="none" dirty="0">
                  <a:solidFill>
                    <a:srgbClr val="141414"/>
                  </a:solidFill>
                  <a:latin typeface="Gaegu Bold"/>
                </a:rPr>
                <a:t> </a:t>
              </a:r>
              <a:r>
                <a:rPr lang="en-US" sz="4000" u="none" dirty="0" err="1">
                  <a:solidFill>
                    <a:srgbClr val="141414"/>
                  </a:solidFill>
                  <a:latin typeface="Gaegu Bold"/>
                </a:rPr>
                <a:t>muamalah</a:t>
              </a:r>
              <a:endParaRPr lang="en-US" sz="4000" u="none" dirty="0">
                <a:solidFill>
                  <a:srgbClr val="141414"/>
                </a:solidFill>
                <a:latin typeface="Gaegu Bold"/>
              </a:endParaRP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B5EB660-A5C1-44C1-BC09-9BF99F023D66}"/>
              </a:ext>
            </a:extLst>
          </p:cNvPr>
          <p:cNvSpPr/>
          <p:nvPr/>
        </p:nvSpPr>
        <p:spPr>
          <a:xfrm>
            <a:off x="9731339" y="2830685"/>
            <a:ext cx="6934199" cy="14190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T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oleransi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diperbolehkan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Islam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sebatas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menghormati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menghargai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pelaksanaan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ibadah agama lain.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7ACA46-569D-4106-A7C0-8E62E2679178}"/>
              </a:ext>
            </a:extLst>
          </p:cNvPr>
          <p:cNvSpPr/>
          <p:nvPr/>
        </p:nvSpPr>
        <p:spPr>
          <a:xfrm>
            <a:off x="9732539" y="4642479"/>
            <a:ext cx="6934199" cy="225362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mengamalkan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fikih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banyak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perbedaan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diamalkan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oleh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Islam.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Perbedaan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tersebut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diperselisihkan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melainkan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dihormati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363943E-68CE-4F5C-B232-06F56BB96949}"/>
              </a:ext>
            </a:extLst>
          </p:cNvPr>
          <p:cNvSpPr/>
          <p:nvPr/>
        </p:nvSpPr>
        <p:spPr>
          <a:xfrm>
            <a:off x="9731338" y="7060760"/>
            <a:ext cx="6934199" cy="18735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S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ikap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saling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menghormati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menghargai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lain,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menjunjung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tinggi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nilai-nilai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kemanusiaan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adab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kesopanan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0B76EF3-7226-4B46-BE82-7045B7854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23384" y="2341616"/>
            <a:ext cx="4958853" cy="53477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514213" y="2073259"/>
            <a:ext cx="13264699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0800" dirty="0">
                <a:solidFill>
                  <a:srgbClr val="141414"/>
                </a:solidFill>
                <a:latin typeface="Gaegu Bold"/>
              </a:rPr>
              <a:t>CARA MENGHINDARI SIKAP INTOLERAN DALAM KEHIDUPAN SEHARI - HARI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33261" y="5913264"/>
            <a:ext cx="3052079" cy="440788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983170" y="-1999505"/>
            <a:ext cx="4869549" cy="469911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538146" y="597408"/>
            <a:ext cx="2890049" cy="8625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514213" y="7689398"/>
            <a:ext cx="1221255" cy="1516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C28A96-C631-4F42-B92C-5C728A3089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397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C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494570"/>
            <a:ext cx="16230600" cy="876373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10896600" y="389294"/>
            <a:ext cx="9478815" cy="1278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10919"/>
              </a:lnSpc>
              <a:spcBef>
                <a:spcPct val="0"/>
              </a:spcBef>
            </a:pPr>
            <a:r>
              <a:rPr lang="en-US" sz="7200" u="sng" dirty="0" err="1">
                <a:solidFill>
                  <a:srgbClr val="141414"/>
                </a:solidFill>
                <a:latin typeface="Gaegu Bold"/>
              </a:rPr>
              <a:t>Sikap</a:t>
            </a:r>
            <a:r>
              <a:rPr lang="en-US" sz="7200" u="sng" dirty="0">
                <a:solidFill>
                  <a:srgbClr val="141414"/>
                </a:solidFill>
                <a:latin typeface="Gaegu Bold"/>
              </a:rPr>
              <a:t> </a:t>
            </a:r>
            <a:r>
              <a:rPr lang="en-US" sz="7200" u="sng" dirty="0" err="1">
                <a:solidFill>
                  <a:srgbClr val="141414"/>
                </a:solidFill>
                <a:latin typeface="Gaegu Bold"/>
              </a:rPr>
              <a:t>Intoleran</a:t>
            </a:r>
            <a:endParaRPr lang="en-US" sz="7200" u="sng" dirty="0">
              <a:solidFill>
                <a:srgbClr val="141414"/>
              </a:solidFill>
              <a:latin typeface="Gaegu Bold"/>
            </a:endParaRPr>
          </a:p>
        </p:txBody>
      </p:sp>
      <p:graphicFrame>
        <p:nvGraphicFramePr>
          <p:cNvPr id="37" name="Table 37">
            <a:extLst>
              <a:ext uri="{FF2B5EF4-FFF2-40B4-BE49-F238E27FC236}">
                <a16:creationId xmlns:a16="http://schemas.microsoft.com/office/drawing/2014/main" id="{902A70EA-3593-4D30-B557-ADD224B3B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986730"/>
              </p:ext>
            </p:extLst>
          </p:nvPr>
        </p:nvGraphicFramePr>
        <p:xfrm>
          <a:off x="1352550" y="1866900"/>
          <a:ext cx="15582900" cy="7254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39177">
                  <a:extLst>
                    <a:ext uri="{9D8B030D-6E8A-4147-A177-3AD203B41FA5}">
                      <a16:colId xmlns:a16="http://schemas.microsoft.com/office/drawing/2014/main" val="397715110"/>
                    </a:ext>
                  </a:extLst>
                </a:gridCol>
                <a:gridCol w="11343723">
                  <a:extLst>
                    <a:ext uri="{9D8B030D-6E8A-4147-A177-3AD203B41FA5}">
                      <a16:colId xmlns:a16="http://schemas.microsoft.com/office/drawing/2014/main" val="4261462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More Sugar Thin" pitchFamily="50" charset="0"/>
                        </a:rPr>
                        <a:t>Jenis</a:t>
                      </a:r>
                      <a:r>
                        <a:rPr lang="en-US" sz="32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3200" dirty="0" err="1">
                          <a:latin typeface="More Sugar Thin" pitchFamily="50" charset="0"/>
                        </a:rPr>
                        <a:t>Keragaman</a:t>
                      </a:r>
                      <a:endParaRPr lang="en-ID" sz="3200" dirty="0">
                        <a:latin typeface="More Sugar Thin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>
                          <a:latin typeface="More Sugar Thin" pitchFamily="50" charset="0"/>
                        </a:rPr>
                        <a:t>Contoh</a:t>
                      </a:r>
                      <a:r>
                        <a:rPr lang="en-US" sz="32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3200" dirty="0" err="1">
                          <a:latin typeface="More Sugar Thin" pitchFamily="50" charset="0"/>
                        </a:rPr>
                        <a:t>Sikap</a:t>
                      </a:r>
                      <a:r>
                        <a:rPr lang="en-US" sz="32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3200" dirty="0" err="1">
                          <a:latin typeface="More Sugar Thin" pitchFamily="50" charset="0"/>
                        </a:rPr>
                        <a:t>Intoleran</a:t>
                      </a:r>
                      <a:endParaRPr lang="en-ID" sz="32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871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More Sugar Thin" pitchFamily="50" charset="0"/>
                        </a:rPr>
                        <a:t>Keragaman</a:t>
                      </a:r>
                      <a:r>
                        <a:rPr lang="en-US" sz="3200" b="1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3200" b="1" dirty="0" err="1">
                          <a:latin typeface="More Sugar Thin" pitchFamily="50" charset="0"/>
                        </a:rPr>
                        <a:t>keyakinan</a:t>
                      </a:r>
                      <a:r>
                        <a:rPr lang="en-US" sz="3200" b="1" dirty="0">
                          <a:latin typeface="More Sugar Thin" pitchFamily="50" charset="0"/>
                        </a:rPr>
                        <a:t>/</a:t>
                      </a:r>
                      <a:r>
                        <a:rPr lang="en-US" sz="3200" b="1" dirty="0" err="1">
                          <a:latin typeface="More Sugar Thin" pitchFamily="50" charset="0"/>
                        </a:rPr>
                        <a:t>ideologi</a:t>
                      </a:r>
                      <a:endParaRPr lang="en-ID" sz="3200" b="1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Menolak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praktik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keyakinan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berbeda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Mengungkapkan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sesat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pada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keyakinan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lain.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Menganggap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salah pada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keyakinan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lain</a:t>
                      </a:r>
                      <a:endParaRPr lang="en-ID" sz="5400" dirty="0">
                        <a:effectLst/>
                        <a:latin typeface="More Sugar Thin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2472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More Sugar Thin" pitchFamily="50" charset="0"/>
                        </a:rPr>
                        <a:t>Keragaman</a:t>
                      </a:r>
                      <a:r>
                        <a:rPr lang="en-US" sz="3200" b="1" dirty="0">
                          <a:latin typeface="More Sugar Thin" pitchFamily="50" charset="0"/>
                        </a:rPr>
                        <a:t> agama</a:t>
                      </a:r>
                      <a:endParaRPr lang="en-ID" sz="3200" b="1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Menolak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individu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tidak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seagama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dengannya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Memperlakukan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beda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atas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agama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dianut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Tidak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menghormati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agama lain.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Memilih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mendukung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atau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menyalahkan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pihak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lain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berdasarkan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agama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dianut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Perlakuan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diskriminatif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Sentimen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berdasarkan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perasaan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agama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dianut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  <a:endParaRPr lang="en-ID" sz="5400" dirty="0">
                        <a:effectLst/>
                        <a:latin typeface="More Sugar Thin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3157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D" sz="3200" b="1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Keragaman</a:t>
                      </a:r>
                      <a: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3200" b="1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suku</a:t>
                      </a:r>
                      <a: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 </a:t>
                      </a:r>
                      <a:r>
                        <a:rPr lang="en-ID" sz="3200" b="1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ras</a:t>
                      </a:r>
                      <a: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</a:t>
                      </a:r>
                      <a:b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</a:br>
                      <a:r>
                        <a:rPr lang="en-ID" sz="3200" b="1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budaya</a:t>
                      </a:r>
                      <a: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 dan yang</a:t>
                      </a:r>
                      <a:br>
                        <a:rPr lang="en-ID" sz="3200" b="1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</a:br>
                      <a:r>
                        <a:rPr lang="en-ID" sz="3200" b="1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lainnya</a:t>
                      </a:r>
                      <a:endParaRPr lang="en-ID" sz="3200" b="1" dirty="0">
                        <a:effectLst/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Sikap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dan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tindakan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membeda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bedakan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Merendahkan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atau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mengganggugolongan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lain.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Sikap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diskriminatif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terhadap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perbedaan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gender,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kelompok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, dan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ekonomi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Melakukan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hal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yang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tidak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baik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atas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dasar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mayoritas</a:t>
                      </a:r>
                      <a:r>
                        <a:rPr lang="en-ID" sz="2800" b="0" i="0" dirty="0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 dan </a:t>
                      </a:r>
                      <a:r>
                        <a:rPr lang="en-ID" sz="2800" b="0" i="0" dirty="0" err="1">
                          <a:solidFill>
                            <a:srgbClr val="242021"/>
                          </a:solidFill>
                          <a:effectLst/>
                          <a:latin typeface="More Sugar Thin" pitchFamily="50" charset="0"/>
                        </a:rPr>
                        <a:t>minoritas</a:t>
                      </a:r>
                      <a:endParaRPr lang="en-ID" sz="5400" dirty="0">
                        <a:effectLst/>
                        <a:latin typeface="More Sugar Thin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7761693"/>
                  </a:ext>
                </a:extLst>
              </a:tr>
            </a:tbl>
          </a:graphicData>
        </a:graphic>
      </p:graphicFrame>
      <p:pic>
        <p:nvPicPr>
          <p:cNvPr id="38" name="Picture 37">
            <a:extLst>
              <a:ext uri="{FF2B5EF4-FFF2-40B4-BE49-F238E27FC236}">
                <a16:creationId xmlns:a16="http://schemas.microsoft.com/office/drawing/2014/main" id="{95A50447-B644-4666-90B9-D7430AD80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C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>
            <a:off x="14042227" y="-2386756"/>
            <a:ext cx="3771020" cy="711465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353603" y="8688810"/>
            <a:ext cx="3905697" cy="24795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034707" y="0"/>
            <a:ext cx="3038049" cy="14740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1649173" y="6879545"/>
            <a:ext cx="3748006" cy="3618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5400000">
            <a:off x="15941463" y="2762931"/>
            <a:ext cx="1952848" cy="25082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028700" y="8388918"/>
            <a:ext cx="1516846" cy="5997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AEF9A9-7F88-4CCA-8DF9-52ADC33E27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C99EA6-4560-4B9D-8179-FDA29C084C68}"/>
              </a:ext>
            </a:extLst>
          </p:cNvPr>
          <p:cNvSpPr txBox="1"/>
          <p:nvPr/>
        </p:nvSpPr>
        <p:spPr>
          <a:xfrm>
            <a:off x="1413752" y="3031734"/>
            <a:ext cx="1469364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Adapun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upaya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dilakukan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menjauhi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intoleran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terdapat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1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Pluralisme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1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Konflik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3200" b="0" i="1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Perdamaian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(2002) oleh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Elga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Sarapung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lain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berikut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b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memaksakan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kehendak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orang lain.</a:t>
            </a: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Peduli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terhadap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lingkungan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sekitar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mementingkan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bangsa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menganggap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bangsanya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lebih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menonjolkan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agama,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golongan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maupun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tertentu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menempuh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tindakan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melanggar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norma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untuk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mencapai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tujuan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mencari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keuntungan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daripada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kesejahteraan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orang lain.</a:t>
            </a:r>
            <a:r>
              <a:rPr lang="en-ID" sz="3200" dirty="0">
                <a:latin typeface="More Sugar Thin" pitchFamily="50" charset="0"/>
              </a:rPr>
              <a:t> </a:t>
            </a:r>
            <a:endParaRPr lang="en-ID" sz="3200" dirty="0">
              <a:latin typeface="More Sugar Thin" pitchFamily="50" charset="0"/>
              <a:ea typeface="Gaegu" pitchFamily="2" charset="0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882F77E6-068B-47F5-8904-B134A82B0D68}"/>
              </a:ext>
            </a:extLst>
          </p:cNvPr>
          <p:cNvSpPr txBox="1"/>
          <p:nvPr/>
        </p:nvSpPr>
        <p:spPr>
          <a:xfrm>
            <a:off x="281950" y="1164851"/>
            <a:ext cx="13063530" cy="12788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10919"/>
              </a:lnSpc>
              <a:spcBef>
                <a:spcPct val="0"/>
              </a:spcBef>
            </a:pPr>
            <a:r>
              <a:rPr lang="en-US" sz="7799" u="sng" dirty="0" err="1">
                <a:solidFill>
                  <a:srgbClr val="141414"/>
                </a:solidFill>
                <a:latin typeface="Gaegu Bold"/>
              </a:rPr>
              <a:t>Upaya</a:t>
            </a:r>
            <a:r>
              <a:rPr lang="en-US" sz="7799" u="sng" dirty="0">
                <a:solidFill>
                  <a:srgbClr val="141414"/>
                </a:solidFill>
                <a:latin typeface="Gaegu Bold"/>
              </a:rPr>
              <a:t> </a:t>
            </a:r>
            <a:r>
              <a:rPr lang="en-US" sz="7799" u="sng" dirty="0" err="1">
                <a:solidFill>
                  <a:srgbClr val="141414"/>
                </a:solidFill>
                <a:latin typeface="Gaegu Bold"/>
              </a:rPr>
              <a:t>menjauhi</a:t>
            </a:r>
            <a:r>
              <a:rPr lang="en-US" sz="7799" u="sng" dirty="0">
                <a:solidFill>
                  <a:srgbClr val="141414"/>
                </a:solidFill>
                <a:latin typeface="Gaegu Bold"/>
              </a:rPr>
              <a:t> </a:t>
            </a:r>
            <a:r>
              <a:rPr lang="en-US" sz="7799" u="sng" dirty="0" err="1">
                <a:solidFill>
                  <a:srgbClr val="141414"/>
                </a:solidFill>
                <a:latin typeface="Gaegu Bold"/>
              </a:rPr>
              <a:t>sikap</a:t>
            </a:r>
            <a:r>
              <a:rPr lang="en-US" sz="7799" u="sng" dirty="0">
                <a:solidFill>
                  <a:srgbClr val="141414"/>
                </a:solidFill>
                <a:latin typeface="Gaegu Bold"/>
              </a:rPr>
              <a:t> </a:t>
            </a:r>
            <a:r>
              <a:rPr lang="en-US" sz="7799" u="sng" dirty="0" err="1">
                <a:solidFill>
                  <a:srgbClr val="141414"/>
                </a:solidFill>
                <a:latin typeface="Gaegu Bold"/>
              </a:rPr>
              <a:t>intoleran</a:t>
            </a:r>
            <a:endParaRPr lang="en-US" sz="7799" u="sng" dirty="0">
              <a:solidFill>
                <a:srgbClr val="141414"/>
              </a:solidFill>
              <a:latin typeface="Gaegu Bold"/>
            </a:endParaRPr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49150491-F622-4AFE-AD79-42B8DF33FAF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-5400000">
            <a:off x="1375076" y="-504011"/>
            <a:ext cx="1447512" cy="209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3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4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50904" y="-1734729"/>
            <a:ext cx="18589809" cy="13756458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120699" y="1301238"/>
            <a:ext cx="8046602" cy="7684524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038175" y="3465358"/>
            <a:ext cx="2165048" cy="209926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430390" y="4914130"/>
            <a:ext cx="1690309" cy="45873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348610" y="4774217"/>
            <a:ext cx="1637381" cy="15808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5400000">
            <a:off x="12216970" y="535323"/>
            <a:ext cx="1447512" cy="209053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556648" y="3827264"/>
            <a:ext cx="13174704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984"/>
              </a:lnSpc>
            </a:pPr>
            <a:r>
              <a:rPr lang="en-US" sz="11500" u="none" dirty="0" err="1">
                <a:solidFill>
                  <a:srgbClr val="141414"/>
                </a:solidFill>
                <a:latin typeface="Gaegu Bold"/>
              </a:rPr>
              <a:t>Selamat</a:t>
            </a:r>
            <a:r>
              <a:rPr lang="en-US" sz="11500" u="none" dirty="0">
                <a:solidFill>
                  <a:srgbClr val="141414"/>
                </a:solidFill>
                <a:latin typeface="Gaegu Bold"/>
              </a:rPr>
              <a:t> </a:t>
            </a:r>
          </a:p>
          <a:p>
            <a:pPr marL="0" lvl="0" indent="0" algn="ctr">
              <a:lnSpc>
                <a:spcPts val="9984"/>
              </a:lnSpc>
            </a:pPr>
            <a:r>
              <a:rPr lang="en-US" sz="11500" u="none" dirty="0" err="1">
                <a:solidFill>
                  <a:srgbClr val="141414"/>
                </a:solidFill>
                <a:latin typeface="Gaegu Bold"/>
              </a:rPr>
              <a:t>Belajar</a:t>
            </a:r>
            <a:r>
              <a:rPr lang="en-US" sz="11500" u="none" dirty="0">
                <a:solidFill>
                  <a:srgbClr val="141414"/>
                </a:solidFill>
                <a:latin typeface="Gaegu Bold"/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2057399" y="5676900"/>
            <a:ext cx="14173199" cy="2949141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9282" dirty="0" err="1">
                <a:latin typeface="Fredoka One" panose="02000000000000000000" charset="0"/>
              </a:rPr>
              <a:t>Toleransi</a:t>
            </a:r>
            <a:r>
              <a:rPr lang="en-ID" sz="9282" dirty="0">
                <a:latin typeface="Fredoka One" panose="02000000000000000000" charset="0"/>
              </a:rPr>
              <a:t> dan </a:t>
            </a:r>
            <a:r>
              <a:rPr lang="en-ID" sz="9282" dirty="0" err="1">
                <a:latin typeface="Fredoka One" panose="02000000000000000000" charset="0"/>
              </a:rPr>
              <a:t>Menghadapi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Perbedaan</a:t>
            </a:r>
            <a:endParaRPr lang="en-ID" sz="8438" dirty="0">
              <a:latin typeface="Fredoka One" panose="0200000000000000000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7397602" y="4843353"/>
            <a:ext cx="3492795" cy="600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1" b="1" dirty="0">
                <a:latin typeface="Bitter" panose="020B0604020202020204" charset="0"/>
              </a:rPr>
              <a:t>BAB 8</a:t>
            </a:r>
            <a:endParaRPr lang="en-ID" sz="3301" b="1" dirty="0">
              <a:latin typeface="Bit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23384" y="2341616"/>
            <a:ext cx="4958853" cy="53477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728541" y="2409226"/>
            <a:ext cx="10817063" cy="6001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3000" dirty="0">
                <a:solidFill>
                  <a:srgbClr val="141414"/>
                </a:solidFill>
                <a:latin typeface="Gaegu Bold"/>
              </a:rPr>
              <a:t>PENGERTIAN DAN JENIS TOLERANSI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33261" y="5913264"/>
            <a:ext cx="3052079" cy="440788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915790" y="-1734729"/>
            <a:ext cx="4869549" cy="469911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538146" y="597408"/>
            <a:ext cx="2890049" cy="8625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514213" y="7689398"/>
            <a:ext cx="1221255" cy="15168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880158-55AE-4CAB-BB07-F33D35F900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C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-375920" y="410840"/>
            <a:ext cx="13078478" cy="16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91"/>
              </a:lnSpc>
            </a:pPr>
            <a:r>
              <a:rPr lang="en-US" sz="10800" dirty="0" err="1">
                <a:solidFill>
                  <a:srgbClr val="FFFFFF"/>
                </a:solidFill>
                <a:latin typeface="Gaegu Bold"/>
              </a:rPr>
              <a:t>Pengertian</a:t>
            </a:r>
            <a:r>
              <a:rPr lang="en-US" sz="10800" dirty="0">
                <a:solidFill>
                  <a:srgbClr val="FFFFFF"/>
                </a:solidFill>
                <a:latin typeface="Gaegu Bold"/>
              </a:rPr>
              <a:t> </a:t>
            </a:r>
            <a:r>
              <a:rPr lang="en-US" sz="10800" dirty="0" err="1">
                <a:solidFill>
                  <a:srgbClr val="FFFFFF"/>
                </a:solidFill>
                <a:latin typeface="Gaegu Bold"/>
              </a:rPr>
              <a:t>Toleransi</a:t>
            </a:r>
            <a:endParaRPr lang="en-US" sz="10800" dirty="0">
              <a:solidFill>
                <a:srgbClr val="FFFFFF"/>
              </a:solidFill>
              <a:latin typeface="Gaegu Bold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400000">
            <a:off x="14042227" y="-2386756"/>
            <a:ext cx="3771020" cy="711465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353603" y="8688810"/>
            <a:ext cx="3905697" cy="24795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034707" y="0"/>
            <a:ext cx="3038049" cy="14740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1649173" y="6879545"/>
            <a:ext cx="3748006" cy="3618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5400000">
            <a:off x="15941463" y="2762931"/>
            <a:ext cx="1952848" cy="25082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028700" y="8388918"/>
            <a:ext cx="1516846" cy="5997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AEF9A9-7F88-4CCA-8DF9-52ADC33E27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C99EA6-4560-4B9D-8179-FDA29C084C68}"/>
              </a:ext>
            </a:extLst>
          </p:cNvPr>
          <p:cNvSpPr txBox="1"/>
          <p:nvPr/>
        </p:nvSpPr>
        <p:spPr>
          <a:xfrm>
            <a:off x="1413752" y="3031734"/>
            <a:ext cx="146936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Menurut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1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Kamus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1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Besar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Bahasa Indonesia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kata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toleransi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berasal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kata “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toleran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”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artinya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bersifat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bersikap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menenggang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(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menghargai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membiarkan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membolehkan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)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pendirian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(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pendapat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pandangan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kepercayaan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kebiasaan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kelakuan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)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berbeda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bertentangan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pendirian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sendiri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Toleransi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merupakan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dimiliki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seseorang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menghargai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adanya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suatu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perbedaan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antara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dirinya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orang lain.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Perbedaan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dimaksud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meliputi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suku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ras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bahasa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budaya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kondisi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fisik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, dan agama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dianut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  <a:ea typeface="Gaegu" pitchFamily="2" charset="0"/>
              </a:rPr>
              <a:t>. 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Dari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pengertian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tersebut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,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dapat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dipahami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bahwa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toleransi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adalah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sikap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atau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perilaku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saling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menghormati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dan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menghargai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berbagai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macam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perbedaan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  <a:ea typeface="Gaegu" pitchFamily="2" charset="0"/>
              </a:rPr>
              <a:t>.</a:t>
            </a:r>
            <a:endParaRPr lang="en-ID" sz="3200" dirty="0">
              <a:latin typeface="More Sugar Thin" pitchFamily="50" charset="0"/>
              <a:ea typeface="Gaegu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B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29493" y="740864"/>
            <a:ext cx="2241479" cy="2213933"/>
            <a:chOff x="0" y="0"/>
            <a:chExt cx="2988639" cy="295191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363155" cy="132173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1630172"/>
              <a:ext cx="1363155" cy="132173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0"/>
              <a:ext cx="1363155" cy="132173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1630172"/>
              <a:ext cx="1363155" cy="1321738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63865" y="1847830"/>
            <a:ext cx="2405921" cy="6529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044520" y="8866068"/>
            <a:ext cx="6569687" cy="17188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96679" y="7555361"/>
            <a:ext cx="1265628" cy="155378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790220">
            <a:off x="15585512" y="-379009"/>
            <a:ext cx="3629892" cy="391459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2849259" y="1208052"/>
            <a:ext cx="13078478" cy="3775026"/>
            <a:chOff x="0" y="-493645"/>
            <a:chExt cx="17437971" cy="503336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2037071"/>
              <a:ext cx="17437971" cy="25026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559"/>
                </a:lnSpc>
              </a:pPr>
              <a:endParaRPr lang="en-US" sz="15999" dirty="0">
                <a:solidFill>
                  <a:srgbClr val="FFFFFF"/>
                </a:solidFill>
                <a:latin typeface="Gaegu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312501" y="-493645"/>
              <a:ext cx="12848164" cy="14789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979"/>
                </a:lnSpc>
              </a:pP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Jenis</a:t>
              </a:r>
              <a:r>
                <a:rPr lang="en-US" sz="11500" dirty="0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Toleransi</a:t>
              </a:r>
              <a:endParaRPr lang="en-US" sz="11500" dirty="0">
                <a:solidFill>
                  <a:srgbClr val="FFFFFF"/>
                </a:solidFill>
                <a:latin typeface="Gaegu Bold" pitchFamily="2" charset="0"/>
                <a:ea typeface="Gaegu Bold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482C0694-7E78-4222-A149-B456AAF6D6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D809BA00-E248-4832-A4DB-5E35E4755E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803544" y="3407948"/>
            <a:ext cx="3844656" cy="1278351"/>
          </a:xfrm>
          <a:prstGeom prst="rect">
            <a:avLst/>
          </a:prstGeom>
        </p:spPr>
      </p:pic>
      <p:pic>
        <p:nvPicPr>
          <p:cNvPr id="20" name="Picture 28">
            <a:extLst>
              <a:ext uri="{FF2B5EF4-FFF2-40B4-BE49-F238E27FC236}">
                <a16:creationId xmlns:a16="http://schemas.microsoft.com/office/drawing/2014/main" id="{9B4145BD-BE70-4C2A-B28A-F22C80019A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7221672" y="3405407"/>
            <a:ext cx="3844656" cy="1278351"/>
          </a:xfrm>
          <a:prstGeom prst="rect">
            <a:avLst/>
          </a:prstGeom>
        </p:spPr>
      </p:pic>
      <p:pic>
        <p:nvPicPr>
          <p:cNvPr id="21" name="Picture 28">
            <a:extLst>
              <a:ext uri="{FF2B5EF4-FFF2-40B4-BE49-F238E27FC236}">
                <a16:creationId xmlns:a16="http://schemas.microsoft.com/office/drawing/2014/main" id="{892D1998-DF0B-4A8A-A08D-0D259E28108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2043633" y="3417093"/>
            <a:ext cx="3844656" cy="1278351"/>
          </a:xfrm>
          <a:prstGeom prst="rect">
            <a:avLst/>
          </a:prstGeom>
        </p:spPr>
      </p:pic>
      <p:pic>
        <p:nvPicPr>
          <p:cNvPr id="22" name="Picture 28">
            <a:extLst>
              <a:ext uri="{FF2B5EF4-FFF2-40B4-BE49-F238E27FC236}">
                <a16:creationId xmlns:a16="http://schemas.microsoft.com/office/drawing/2014/main" id="{9026C942-2451-4CFB-B5B4-9660722282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3113863" y="3423398"/>
            <a:ext cx="3844656" cy="12783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61B84B8-B778-4BB5-9F4F-8AC9D7A02603}"/>
              </a:ext>
            </a:extLst>
          </p:cNvPr>
          <p:cNvSpPr txBox="1"/>
          <p:nvPr/>
        </p:nvSpPr>
        <p:spPr>
          <a:xfrm>
            <a:off x="1569996" y="3627674"/>
            <a:ext cx="3688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More Sugar Thin" pitchFamily="50" charset="0"/>
              </a:rPr>
              <a:t>Toleransi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Beragama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40CFC9-870C-4D53-8D33-3F7887EC7DBF}"/>
              </a:ext>
            </a:extLst>
          </p:cNvPr>
          <p:cNvSpPr txBox="1"/>
          <p:nvPr/>
        </p:nvSpPr>
        <p:spPr>
          <a:xfrm>
            <a:off x="7570735" y="3687681"/>
            <a:ext cx="3215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Toleransi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Budaya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626A9B-330A-43DE-88C3-A694860ECCB6}"/>
              </a:ext>
            </a:extLst>
          </p:cNvPr>
          <p:cNvSpPr txBox="1"/>
          <p:nvPr/>
        </p:nvSpPr>
        <p:spPr>
          <a:xfrm>
            <a:off x="13297911" y="3687681"/>
            <a:ext cx="3526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More Sugar Thin" pitchFamily="50" charset="0"/>
              </a:rPr>
              <a:t>Toleransi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Berpolitik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91DC70-43E6-4C4C-8B75-D91A2C96BC80}"/>
              </a:ext>
            </a:extLst>
          </p:cNvPr>
          <p:cNvSpPr txBox="1"/>
          <p:nvPr/>
        </p:nvSpPr>
        <p:spPr>
          <a:xfrm>
            <a:off x="1786637" y="5025181"/>
            <a:ext cx="374630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Toleransi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beragama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sikap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saling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menghormati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menghargai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perbedaan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antarumat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beragama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2E4C7B-40E5-4E09-B324-2EEC0C71D0A8}"/>
              </a:ext>
            </a:extLst>
          </p:cNvPr>
          <p:cNvSpPr txBox="1"/>
          <p:nvPr/>
        </p:nvSpPr>
        <p:spPr>
          <a:xfrm>
            <a:off x="12851318" y="5045925"/>
            <a:ext cx="44196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M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enekankan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bagaimana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menghargai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menghormati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politik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dimiliki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seseorang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B64BF4E-E2F9-40C4-87A7-646CCB7D4779}"/>
              </a:ext>
            </a:extLst>
          </p:cNvPr>
          <p:cNvSpPr txBox="1"/>
          <p:nvPr/>
        </p:nvSpPr>
        <p:spPr>
          <a:xfrm>
            <a:off x="7126767" y="5143500"/>
            <a:ext cx="452346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S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ikap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menghormati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ragam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tanpa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menilai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lebih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tinggi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lebih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rendah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budaya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lain</a:t>
            </a:r>
            <a:r>
              <a:rPr lang="en-ID" sz="2800" dirty="0">
                <a:latin typeface="More Sugar Thin" pitchFamily="50" charset="0"/>
              </a:rPr>
              <a:t> </a:t>
            </a:r>
            <a:br>
              <a:rPr lang="en-ID" sz="2800" dirty="0">
                <a:latin typeface="More Sugar Thin" pitchFamily="50" charset="0"/>
              </a:rPr>
            </a:br>
            <a:endParaRPr lang="en-ID" sz="2800" dirty="0">
              <a:latin typeface="More Sugar Thin" pitchFamily="50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23384" y="2341616"/>
            <a:ext cx="4958853" cy="53477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159476" y="1438004"/>
            <a:ext cx="12342732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3000" dirty="0">
                <a:solidFill>
                  <a:srgbClr val="141414"/>
                </a:solidFill>
                <a:latin typeface="Gaegu Bold"/>
              </a:rPr>
              <a:t>TUJUAN DAN MANFAAT TOLERANSI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33261" y="5913264"/>
            <a:ext cx="3052079" cy="440788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915790" y="-1734729"/>
            <a:ext cx="4869549" cy="469911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538146" y="597408"/>
            <a:ext cx="2890049" cy="8625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514213" y="7689398"/>
            <a:ext cx="1221255" cy="1516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2330FC-0D7F-43F5-85DE-C2780DAC45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34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95772" y="46682"/>
            <a:ext cx="2241479" cy="2213933"/>
            <a:chOff x="0" y="0"/>
            <a:chExt cx="2988639" cy="295191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363155" cy="132173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1630172"/>
              <a:ext cx="1363155" cy="132173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0"/>
              <a:ext cx="1363155" cy="132173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1630172"/>
              <a:ext cx="1363155" cy="1321738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99840" y="931236"/>
            <a:ext cx="2405921" cy="6529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044520" y="8866068"/>
            <a:ext cx="6569687" cy="17188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96679" y="7555361"/>
            <a:ext cx="1265628" cy="155378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790220">
            <a:off x="15674318" y="-444133"/>
            <a:ext cx="2976953" cy="321044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2849259" y="773082"/>
            <a:ext cx="13078478" cy="4209996"/>
            <a:chOff x="0" y="-1073605"/>
            <a:chExt cx="17437971" cy="561332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2037071"/>
              <a:ext cx="17437971" cy="25026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559"/>
                </a:lnSpc>
              </a:pPr>
              <a:endParaRPr lang="en-US" sz="15999" dirty="0">
                <a:solidFill>
                  <a:srgbClr val="FFFFFF"/>
                </a:solidFill>
                <a:latin typeface="Gaegu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068156" y="-1073605"/>
              <a:ext cx="14949698" cy="14789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979"/>
                </a:lnSpc>
              </a:pP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Tujuan</a:t>
              </a:r>
              <a:r>
                <a:rPr lang="en-US" sz="11500" dirty="0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Toleransi</a:t>
              </a:r>
              <a:endParaRPr lang="en-US" sz="11500" dirty="0">
                <a:solidFill>
                  <a:srgbClr val="FFFFFF"/>
                </a:solidFill>
                <a:latin typeface="Gaegu Bold" pitchFamily="2" charset="0"/>
                <a:ea typeface="Gaegu Bold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482C0694-7E78-4222-A149-B456AAF6D6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D809BA00-E248-4832-A4DB-5E35E4755E6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516104" y="2885347"/>
            <a:ext cx="5427495" cy="267765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61B84B8-B778-4BB5-9F4F-8AC9D7A02603}"/>
              </a:ext>
            </a:extLst>
          </p:cNvPr>
          <p:cNvSpPr txBox="1"/>
          <p:nvPr/>
        </p:nvSpPr>
        <p:spPr>
          <a:xfrm>
            <a:off x="1007909" y="3645423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Menjaga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keharmonisan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masyarakat</a:t>
            </a:r>
            <a:endParaRPr lang="en-ID" sz="3200" dirty="0">
              <a:latin typeface="More Sugar Thin" pitchFamily="50" charset="0"/>
            </a:endParaRPr>
          </a:p>
        </p:txBody>
      </p:sp>
      <p:pic>
        <p:nvPicPr>
          <p:cNvPr id="26" name="Picture 28">
            <a:extLst>
              <a:ext uri="{FF2B5EF4-FFF2-40B4-BE49-F238E27FC236}">
                <a16:creationId xmlns:a16="http://schemas.microsoft.com/office/drawing/2014/main" id="{A0B3B4DC-3D2E-4A27-B6DD-C5C5DD9711C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6271763" y="2845204"/>
            <a:ext cx="5427495" cy="2677656"/>
          </a:xfrm>
          <a:prstGeom prst="rect">
            <a:avLst/>
          </a:prstGeom>
        </p:spPr>
      </p:pic>
      <p:pic>
        <p:nvPicPr>
          <p:cNvPr id="28" name="Picture 28">
            <a:extLst>
              <a:ext uri="{FF2B5EF4-FFF2-40B4-BE49-F238E27FC236}">
                <a16:creationId xmlns:a16="http://schemas.microsoft.com/office/drawing/2014/main" id="{C39799A4-BE30-4D3D-BB61-A8992DB3395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2330706" y="2784154"/>
            <a:ext cx="5427495" cy="2677656"/>
          </a:xfrm>
          <a:prstGeom prst="rect">
            <a:avLst/>
          </a:prstGeom>
        </p:spPr>
      </p:pic>
      <p:pic>
        <p:nvPicPr>
          <p:cNvPr id="30" name="Picture 28">
            <a:extLst>
              <a:ext uri="{FF2B5EF4-FFF2-40B4-BE49-F238E27FC236}">
                <a16:creationId xmlns:a16="http://schemas.microsoft.com/office/drawing/2014/main" id="{6FE8533A-5E99-4AA1-8E96-6D49F1ADC0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2871030" y="5935610"/>
            <a:ext cx="5427495" cy="2677656"/>
          </a:xfrm>
          <a:prstGeom prst="rect">
            <a:avLst/>
          </a:prstGeom>
        </p:spPr>
      </p:pic>
      <p:pic>
        <p:nvPicPr>
          <p:cNvPr id="32" name="Picture 28">
            <a:extLst>
              <a:ext uri="{FF2B5EF4-FFF2-40B4-BE49-F238E27FC236}">
                <a16:creationId xmlns:a16="http://schemas.microsoft.com/office/drawing/2014/main" id="{5E41CB5C-353D-4B31-A3FE-2C84E36443F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9088664" y="5869635"/>
            <a:ext cx="5427495" cy="267765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917D14D-A047-4B76-BC62-2F45D1DCC45E}"/>
              </a:ext>
            </a:extLst>
          </p:cNvPr>
          <p:cNvSpPr txBox="1"/>
          <p:nvPr/>
        </p:nvSpPr>
        <p:spPr>
          <a:xfrm>
            <a:off x="6865174" y="3587351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Mencegah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tindakan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diskriminasi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9383C1-3501-4EAF-A335-6F1599B774A7}"/>
              </a:ext>
            </a:extLst>
          </p:cNvPr>
          <p:cNvSpPr txBox="1"/>
          <p:nvPr/>
        </p:nvSpPr>
        <p:spPr>
          <a:xfrm>
            <a:off x="13050537" y="3671428"/>
            <a:ext cx="4557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Mencegah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perpecahan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C1139D-8B97-4124-B863-66B9AE1778A6}"/>
              </a:ext>
            </a:extLst>
          </p:cNvPr>
          <p:cNvSpPr txBox="1"/>
          <p:nvPr/>
        </p:nvSpPr>
        <p:spPr>
          <a:xfrm>
            <a:off x="3314885" y="6916075"/>
            <a:ext cx="4557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Menyatukan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perbedaan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EB485A-7672-4718-93E6-D3230490B553}"/>
              </a:ext>
            </a:extLst>
          </p:cNvPr>
          <p:cNvSpPr txBox="1"/>
          <p:nvPr/>
        </p:nvSpPr>
        <p:spPr>
          <a:xfrm>
            <a:off x="9765694" y="6607916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Meningkatkan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perdamaian</a:t>
            </a:r>
            <a:endParaRPr lang="en-ID" sz="3200" dirty="0">
              <a:latin typeface="More Sugar Thi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06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95772" y="46682"/>
            <a:ext cx="2241479" cy="2213933"/>
            <a:chOff x="0" y="0"/>
            <a:chExt cx="2988639" cy="2951910"/>
          </a:xfrm>
          <a:solidFill>
            <a:schemeClr val="accent6">
              <a:lumMod val="75000"/>
            </a:schemeClr>
          </a:solidFill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363155" cy="132173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1630172"/>
              <a:ext cx="1363155" cy="132173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0"/>
              <a:ext cx="1363155" cy="132173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25484" y="1630172"/>
              <a:ext cx="1363155" cy="1321738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99840" y="931236"/>
            <a:ext cx="2405921" cy="6529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044520" y="8866068"/>
            <a:ext cx="6569687" cy="17188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96679" y="7555361"/>
            <a:ext cx="1265628" cy="155378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790220">
            <a:off x="15674318" y="-444133"/>
            <a:ext cx="2976953" cy="3210440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2849259" y="773082"/>
            <a:ext cx="13078478" cy="4209996"/>
            <a:chOff x="0" y="-1073605"/>
            <a:chExt cx="17437971" cy="561332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2037071"/>
              <a:ext cx="17437971" cy="25026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559"/>
                </a:lnSpc>
              </a:pPr>
              <a:endParaRPr lang="en-US" sz="15999" dirty="0">
                <a:solidFill>
                  <a:srgbClr val="FFFFFF"/>
                </a:solidFill>
                <a:latin typeface="Gaegu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068156" y="-1073605"/>
              <a:ext cx="14949698" cy="14789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979"/>
                </a:lnSpc>
              </a:pP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Tujuan</a:t>
              </a:r>
              <a:r>
                <a:rPr lang="en-US" sz="11500" dirty="0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11500" dirty="0" err="1">
                  <a:solidFill>
                    <a:srgbClr val="FFFFFF"/>
                  </a:solidFill>
                  <a:latin typeface="Gaegu Bold" pitchFamily="2" charset="0"/>
                  <a:ea typeface="Gaegu Bold" pitchFamily="2" charset="0"/>
                </a:rPr>
                <a:t>Toleransi</a:t>
              </a:r>
              <a:endParaRPr lang="en-US" sz="11500" dirty="0">
                <a:solidFill>
                  <a:srgbClr val="FFFFFF"/>
                </a:solidFill>
                <a:latin typeface="Gaegu Bold" pitchFamily="2" charset="0"/>
                <a:ea typeface="Gaegu Bold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482C0694-7E78-4222-A149-B456AAF6D6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D809BA00-E248-4832-A4DB-5E35E4755E6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516104" y="2885347"/>
            <a:ext cx="5427495" cy="267765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61B84B8-B778-4BB5-9F4F-8AC9D7A02603}"/>
              </a:ext>
            </a:extLst>
          </p:cNvPr>
          <p:cNvSpPr txBox="1"/>
          <p:nvPr/>
        </p:nvSpPr>
        <p:spPr>
          <a:xfrm>
            <a:off x="1007909" y="3645423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Menumbuhkan</a:t>
            </a:r>
            <a:r>
              <a:rPr lang="en-US" sz="3200" dirty="0">
                <a:latin typeface="More Sugar Thin" pitchFamily="50" charset="0"/>
              </a:rPr>
              <a:t> rasa </a:t>
            </a:r>
            <a:r>
              <a:rPr lang="en-US" sz="3200" dirty="0" err="1">
                <a:latin typeface="More Sugar Thin" pitchFamily="50" charset="0"/>
              </a:rPr>
              <a:t>persaudaraan</a:t>
            </a:r>
            <a:endParaRPr lang="en-ID" sz="3200" dirty="0">
              <a:latin typeface="More Sugar Thin" pitchFamily="50" charset="0"/>
            </a:endParaRPr>
          </a:p>
        </p:txBody>
      </p:sp>
      <p:pic>
        <p:nvPicPr>
          <p:cNvPr id="26" name="Picture 28">
            <a:extLst>
              <a:ext uri="{FF2B5EF4-FFF2-40B4-BE49-F238E27FC236}">
                <a16:creationId xmlns:a16="http://schemas.microsoft.com/office/drawing/2014/main" id="{A0B3B4DC-3D2E-4A27-B6DD-C5C5DD9711C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6271763" y="2845204"/>
            <a:ext cx="5427495" cy="2677656"/>
          </a:xfrm>
          <a:prstGeom prst="rect">
            <a:avLst/>
          </a:prstGeom>
        </p:spPr>
      </p:pic>
      <p:pic>
        <p:nvPicPr>
          <p:cNvPr id="28" name="Picture 28">
            <a:extLst>
              <a:ext uri="{FF2B5EF4-FFF2-40B4-BE49-F238E27FC236}">
                <a16:creationId xmlns:a16="http://schemas.microsoft.com/office/drawing/2014/main" id="{C39799A4-BE30-4D3D-BB61-A8992DB3395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2330706" y="2784154"/>
            <a:ext cx="5427495" cy="2677656"/>
          </a:xfrm>
          <a:prstGeom prst="rect">
            <a:avLst/>
          </a:prstGeom>
        </p:spPr>
      </p:pic>
      <p:pic>
        <p:nvPicPr>
          <p:cNvPr id="30" name="Picture 28">
            <a:extLst>
              <a:ext uri="{FF2B5EF4-FFF2-40B4-BE49-F238E27FC236}">
                <a16:creationId xmlns:a16="http://schemas.microsoft.com/office/drawing/2014/main" id="{6FE8533A-5E99-4AA1-8E96-6D49F1ADC0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2871030" y="5935610"/>
            <a:ext cx="5427495" cy="2677656"/>
          </a:xfrm>
          <a:prstGeom prst="rect">
            <a:avLst/>
          </a:prstGeom>
        </p:spPr>
      </p:pic>
      <p:pic>
        <p:nvPicPr>
          <p:cNvPr id="32" name="Picture 28">
            <a:extLst>
              <a:ext uri="{FF2B5EF4-FFF2-40B4-BE49-F238E27FC236}">
                <a16:creationId xmlns:a16="http://schemas.microsoft.com/office/drawing/2014/main" id="{5E41CB5C-353D-4B31-A3FE-2C84E36443F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9088664" y="5869635"/>
            <a:ext cx="5427495" cy="267765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917D14D-A047-4B76-BC62-2F45D1DCC45E}"/>
              </a:ext>
            </a:extLst>
          </p:cNvPr>
          <p:cNvSpPr txBox="1"/>
          <p:nvPr/>
        </p:nvSpPr>
        <p:spPr>
          <a:xfrm>
            <a:off x="6865174" y="3587351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Menumbuhkan</a:t>
            </a:r>
            <a:r>
              <a:rPr lang="en-US" sz="3200" dirty="0">
                <a:latin typeface="More Sugar Thin" pitchFamily="50" charset="0"/>
              </a:rPr>
              <a:t> rasa </a:t>
            </a:r>
            <a:r>
              <a:rPr lang="en-US" sz="3200" dirty="0" err="1">
                <a:latin typeface="More Sugar Thin" pitchFamily="50" charset="0"/>
              </a:rPr>
              <a:t>cinta</a:t>
            </a:r>
            <a:r>
              <a:rPr lang="en-US" sz="3200" dirty="0">
                <a:latin typeface="More Sugar Thin" pitchFamily="50" charset="0"/>
              </a:rPr>
              <a:t> dan </a:t>
            </a:r>
            <a:r>
              <a:rPr lang="en-US" sz="3200" dirty="0" err="1">
                <a:latin typeface="More Sugar Thin" pitchFamily="50" charset="0"/>
              </a:rPr>
              <a:t>kasih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sayang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9383C1-3501-4EAF-A335-6F1599B774A7}"/>
              </a:ext>
            </a:extLst>
          </p:cNvPr>
          <p:cNvSpPr txBox="1"/>
          <p:nvPr/>
        </p:nvSpPr>
        <p:spPr>
          <a:xfrm>
            <a:off x="12765627" y="3454171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Membangun</a:t>
            </a:r>
            <a:r>
              <a:rPr lang="en-US" sz="3200" dirty="0">
                <a:latin typeface="More Sugar Thin" pitchFamily="50" charset="0"/>
              </a:rPr>
              <a:t> rasa </a:t>
            </a:r>
            <a:r>
              <a:rPr lang="en-US" sz="3200" dirty="0" err="1">
                <a:latin typeface="More Sugar Thin" pitchFamily="50" charset="0"/>
              </a:rPr>
              <a:t>nasionalisme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C1139D-8B97-4124-B863-66B9AE1778A6}"/>
              </a:ext>
            </a:extLst>
          </p:cNvPr>
          <p:cNvSpPr txBox="1"/>
          <p:nvPr/>
        </p:nvSpPr>
        <p:spPr>
          <a:xfrm>
            <a:off x="3314885" y="6916075"/>
            <a:ext cx="4557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Mengurangi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sifat</a:t>
            </a:r>
            <a:r>
              <a:rPr lang="en-US" sz="3200" dirty="0">
                <a:latin typeface="More Sugar Thin" pitchFamily="50" charset="0"/>
              </a:rPr>
              <a:t> </a:t>
            </a:r>
            <a:r>
              <a:rPr lang="en-US" sz="3200" dirty="0" err="1">
                <a:latin typeface="More Sugar Thin" pitchFamily="50" charset="0"/>
              </a:rPr>
              <a:t>egois</a:t>
            </a:r>
            <a:endParaRPr lang="en-ID" sz="3200" dirty="0">
              <a:latin typeface="More Sugar Thin" pitchFamily="50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EB485A-7672-4718-93E6-D3230490B553}"/>
              </a:ext>
            </a:extLst>
          </p:cNvPr>
          <p:cNvSpPr txBox="1"/>
          <p:nvPr/>
        </p:nvSpPr>
        <p:spPr>
          <a:xfrm>
            <a:off x="9765694" y="6607916"/>
            <a:ext cx="455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More Sugar Thin" pitchFamily="50" charset="0"/>
              </a:rPr>
              <a:t>Mempermudah</a:t>
            </a:r>
            <a:r>
              <a:rPr lang="en-US" sz="3200" dirty="0">
                <a:latin typeface="More Sugar Thin" pitchFamily="50" charset="0"/>
              </a:rPr>
              <a:t> proses </a:t>
            </a:r>
            <a:r>
              <a:rPr lang="en-US" sz="3200" dirty="0" err="1">
                <a:latin typeface="More Sugar Thin" pitchFamily="50" charset="0"/>
              </a:rPr>
              <a:t>musyawarah</a:t>
            </a:r>
            <a:endParaRPr lang="en-ID" sz="3200" dirty="0">
              <a:latin typeface="More Sugar Thi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623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23384" y="2341616"/>
            <a:ext cx="4958853" cy="534778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653955" y="2142678"/>
            <a:ext cx="13251233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3000" dirty="0">
                <a:solidFill>
                  <a:srgbClr val="141414"/>
                </a:solidFill>
                <a:latin typeface="Gaegu Bold"/>
              </a:rPr>
              <a:t>PENERAPAN TOLERANSI DALAM KEHIDUPAN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33261" y="5913264"/>
            <a:ext cx="3052079" cy="440788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915790" y="-1734729"/>
            <a:ext cx="4869549" cy="469911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2538146" y="597408"/>
            <a:ext cx="2890049" cy="86258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514213" y="7689398"/>
            <a:ext cx="1221255" cy="1516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132D78-44B7-4F47-97E0-4FD1866133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34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567</Words>
  <Application>Microsoft Office PowerPoint</Application>
  <PresentationFormat>Custom</PresentationFormat>
  <Paragraphs>68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More Sugar Thin</vt:lpstr>
      <vt:lpstr>Gaegu Bold</vt:lpstr>
      <vt:lpstr>Gaegu</vt:lpstr>
      <vt:lpstr>Calibri</vt:lpstr>
      <vt:lpstr>Arial</vt:lpstr>
      <vt:lpstr>ＭＳ Ｐゴシック</vt:lpstr>
      <vt:lpstr>Fredoka One</vt:lpstr>
      <vt:lpstr>Bitter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Warna-warni Pola dan Bentuk Abstrak Ucapan Sahabat Presentasi Seru</dc:title>
  <cp:lastModifiedBy>Muhammad Faqih Alim</cp:lastModifiedBy>
  <cp:revision>4</cp:revision>
  <dcterms:created xsi:type="dcterms:W3CDTF">2006-08-16T00:00:00Z</dcterms:created>
  <dcterms:modified xsi:type="dcterms:W3CDTF">2022-08-22T06:57:05Z</dcterms:modified>
  <dc:identifier>DAFJu6FSfjA</dc:identifier>
</cp:coreProperties>
</file>