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8" r:id="rId2"/>
    <p:sldId id="283" r:id="rId3"/>
    <p:sldId id="312" r:id="rId4"/>
    <p:sldId id="313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061"/>
    <a:srgbClr val="FCF5D3"/>
    <a:srgbClr val="A58469"/>
    <a:srgbClr val="F05120"/>
    <a:srgbClr val="005C4A"/>
    <a:srgbClr val="EFCACA"/>
    <a:srgbClr val="579488"/>
    <a:srgbClr val="9DD526"/>
    <a:srgbClr val="FB3803"/>
    <a:srgbClr val="EF53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09" autoAdjust="0"/>
    <p:restoredTop sz="94424" autoAdjust="0"/>
  </p:normalViewPr>
  <p:slideViewPr>
    <p:cSldViewPr>
      <p:cViewPr varScale="1">
        <p:scale>
          <a:sx n="96" d="100"/>
          <a:sy n="96" d="100"/>
        </p:scale>
        <p:origin x="624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Teks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“PAI” </a:t>
            </a:r>
            <a:r>
              <a:rPr lang="en-US" dirty="0" err="1"/>
              <a:t>diubah</a:t>
            </a:r>
            <a:r>
              <a:rPr lang="en-US" baseline="0" dirty="0"/>
              <a:t> </a:t>
            </a:r>
            <a:r>
              <a:rPr lang="en-US" baseline="0" dirty="0" err="1"/>
              <a:t>sesuai</a:t>
            </a:r>
            <a:r>
              <a:rPr lang="en-US" baseline="0" dirty="0"/>
              <a:t> cover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tingkat</a:t>
            </a:r>
            <a:r>
              <a:rPr lang="en-US" baseline="0" dirty="0"/>
              <a:t> </a:t>
            </a:r>
            <a:r>
              <a:rPr lang="en-US" baseline="0" dirty="0" err="1"/>
              <a:t>kelas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02/04/2023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0"/>
            <a:ext cx="9141714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50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mp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7.jpeg"/><Relationship Id="rId2" Type="http://schemas.openxmlformats.org/officeDocument/2006/relationships/image" Target="../media/image17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0.png"/><Relationship Id="rId11" Type="http://schemas.openxmlformats.org/officeDocument/2006/relationships/image" Target="../media/image23.png"/><Relationship Id="rId5" Type="http://schemas.microsoft.com/office/2007/relationships/hdphoto" Target="../media/hdphoto2.wdp"/><Relationship Id="rId15" Type="http://schemas.openxmlformats.org/officeDocument/2006/relationships/image" Target="../media/image20.jpe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21.png"/><Relationship Id="rId1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0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" y="0"/>
            <a:ext cx="9132965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27159" y="2977351"/>
            <a:ext cx="2461508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SMP/MTs KELAS VII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251549" y="895351"/>
            <a:ext cx="2269429" cy="29718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F05120"/>
                </a:solidFill>
                <a:cs typeface="Arial" pitchFamily="34" charset="0"/>
              </a:rPr>
              <a:t>MATEMATIKA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60" y="976271"/>
            <a:ext cx="2017261" cy="289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1670" y="-1008974"/>
            <a:ext cx="4961078" cy="71852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" y="4668012"/>
            <a:ext cx="9144000" cy="4754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/>
              <p:nvPr/>
            </p:nvSpPr>
            <p:spPr>
              <a:xfrm>
                <a:off x="427755" y="1510799"/>
                <a:ext cx="6220047" cy="8540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2</m:t>
                    </m:r>
                    <m:d>
                      <m:dPr>
                        <m:ctrlPr>
                          <a:rPr lang="en-ID" sz="165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n-ID" sz="165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(3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) −2×(4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343025" indent="9525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ID" sz="165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−8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ID" sz="165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endParaRPr lang="en-ID" sz="165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755" y="1510799"/>
                <a:ext cx="6220047" cy="854080"/>
              </a:xfrm>
              <a:prstGeom prst="rect">
                <a:avLst/>
              </a:prstGeom>
              <a:blipFill>
                <a:blip r:embed="rId4"/>
                <a:stretch>
                  <a:fillRect l="-392" t="-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DE1DF61-BA5E-6C8C-4268-3BFD7D4A1C36}"/>
                  </a:ext>
                </a:extLst>
              </p:cNvPr>
              <p:cNvSpPr txBox="1"/>
              <p:nvPr/>
            </p:nvSpPr>
            <p:spPr>
              <a:xfrm>
                <a:off x="453155" y="2316758"/>
                <a:ext cx="5410200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ID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en-ID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D" sz="18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ID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ID" sz="18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ID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ID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  <m:r>
                          <a:rPr lang="en-ID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sSup>
                          <m:sSupPr>
                            <m:ctrlPr>
                              <a:rPr lang="en-ID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D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ID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ID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ID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ID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e>
                    </m:d>
                    <m:d>
                      <m:dPr>
                        <m:ctrlPr>
                          <a:rPr lang="en-ID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ID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D" sz="18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ID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ID" sz="1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d>
                      <m:dPr>
                        <m:ctrlPr>
                          <a:rPr lang="en-ID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8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ID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D" sz="18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ID" sz="1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en-ID" sz="18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885950" indent="-95250" defTabSz="942975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ID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D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sSup>
                        <m:sSupPr>
                          <m:ctrlPr>
                            <a:rPr lang="en-ID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D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ID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en-ID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D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ID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ID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DE1DF61-BA5E-6C8C-4268-3BFD7D4A1C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155" y="2316758"/>
                <a:ext cx="5410200" cy="646331"/>
              </a:xfrm>
              <a:prstGeom prst="rect">
                <a:avLst/>
              </a:prstGeom>
              <a:blipFill>
                <a:blip r:embed="rId5"/>
                <a:stretch>
                  <a:fillRect l="-676" t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B63442-34FD-9EF8-E26D-08337888BDA4}"/>
                  </a:ext>
                </a:extLst>
              </p:cNvPr>
              <p:cNvSpPr txBox="1"/>
              <p:nvPr/>
            </p:nvSpPr>
            <p:spPr>
              <a:xfrm>
                <a:off x="256952" y="753819"/>
                <a:ext cx="667724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Sederhanakan</a:t>
                </a:r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ID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</a:rPr>
                      <m:t>2</m:t>
                    </m:r>
                    <m:d>
                      <m:d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−4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dan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i="1">
                            <a:latin typeface="Cambria Math" panose="020405030504060302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en-ID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ID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sSup>
                          <m:sSupPr>
                            <m:ctrlPr>
                              <a:rPr lang="en-ID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ID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r>
                  <a:rPr lang="en-ID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ID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ID" sz="1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B63442-34FD-9EF8-E26D-08337888BD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952" y="753819"/>
                <a:ext cx="6677247" cy="646331"/>
              </a:xfrm>
              <a:prstGeom prst="rect">
                <a:avLst/>
              </a:prstGeom>
              <a:blipFill>
                <a:blip r:embed="rId6"/>
                <a:stretch>
                  <a:fillRect l="-731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nip Single Corner Rectangle 47">
            <a:extLst>
              <a:ext uri="{FF2B5EF4-FFF2-40B4-BE49-F238E27FC236}">
                <a16:creationId xmlns:a16="http://schemas.microsoft.com/office/drawing/2014/main" id="{F55360DF-1D16-0E45-295D-B83B04522588}"/>
              </a:ext>
            </a:extLst>
          </p:cNvPr>
          <p:cNvSpPr/>
          <p:nvPr/>
        </p:nvSpPr>
        <p:spPr>
          <a:xfrm>
            <a:off x="304800" y="195936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899362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C222C9B-1808-9452-36B5-AF14ADDF0078}"/>
                  </a:ext>
                </a:extLst>
              </p:cNvPr>
              <p:cNvSpPr txBox="1"/>
              <p:nvPr/>
            </p:nvSpPr>
            <p:spPr>
              <a:xfrm>
                <a:off x="403353" y="1047750"/>
                <a:ext cx="4537284" cy="747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r>
                      <a:rPr lang="en-ID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ID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 </m:t>
                    </m:r>
                  </m:oMath>
                </a14:m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ID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ID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b="0" i="1" smtClean="0">
                            <a:latin typeface="Cambria Math" panose="02040503050406030204" pitchFamily="18" charset="0"/>
                          </a:rPr>
                          <m:t> ∙  </m:t>
                        </m:r>
                        <m:r>
                          <a:rPr lang="en-ID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ID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b="0" i="1" smtClean="0">
                            <a:latin typeface="Cambria Math" panose="02040503050406030204" pitchFamily="18" charset="0"/>
                          </a:rPr>
                          <m:t> ∙ </m:t>
                        </m:r>
                        <m:r>
                          <a:rPr lang="en-ID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C222C9B-1808-9452-36B5-AF14ADDF00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353" y="1047750"/>
                <a:ext cx="4537284" cy="747320"/>
              </a:xfrm>
              <a:prstGeom prst="rect">
                <a:avLst/>
              </a:prstGeom>
              <a:blipFill>
                <a:blip r:embed="rId2"/>
                <a:stretch>
                  <a:fillRect l="-1075" t="-8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05F11488-E613-B016-4F10-84E2DFCD963A}"/>
              </a:ext>
            </a:extLst>
          </p:cNvPr>
          <p:cNvSpPr/>
          <p:nvPr/>
        </p:nvSpPr>
        <p:spPr>
          <a:xfrm>
            <a:off x="4238989" y="449609"/>
            <a:ext cx="2614866" cy="1943602"/>
          </a:xfrm>
          <a:prstGeom prst="wedgeRoundRectCallout">
            <a:avLst>
              <a:gd name="adj1" fmla="val -62483"/>
              <a:gd name="adj2" fmla="val 2903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D" sz="165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Catatan</a:t>
            </a:r>
            <a:r>
              <a:rPr lang="en-ID" sz="165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D" sz="165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Untuk menyederhanakan pecahan </a:t>
            </a:r>
            <a:r>
              <a:rPr lang="en-ID" sz="16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aljabar, 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bagilah pembilang dan penyebut </a:t>
            </a:r>
            <a:r>
              <a:rPr lang="en-ID" sz="16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bilangan 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 bentuk aljabar yang </a:t>
            </a:r>
            <a:r>
              <a:rPr lang="en-ID" sz="16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sama.</a:t>
            </a:r>
            <a:endParaRPr lang="en-ID" sz="165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184E3AE-F588-CB86-A6DB-EE99EE8096FA}"/>
                  </a:ext>
                </a:extLst>
              </p:cNvPr>
              <p:cNvSpPr txBox="1"/>
              <p:nvPr/>
            </p:nvSpPr>
            <p:spPr>
              <a:xfrm>
                <a:off x="370402" y="2754218"/>
                <a:ext cx="7675391" cy="19166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5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165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65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ID" sz="165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. . . .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sz="165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5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5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−4</m:t>
                          </m:r>
                        </m:num>
                        <m:den>
                          <m:r>
                            <a:rPr lang="en-ID" sz="165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ID" sz="165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5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5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2(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−2)</m:t>
                          </m:r>
                        </m:num>
                        <m:den>
                          <m:r>
                            <a:rPr lang="en-ID" sz="165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ID" sz="165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849688" indent="-3849688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5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5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n-ID" sz="165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849688" indent="-3849688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5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−2</m:t>
                      </m:r>
                    </m:oMath>
                  </m:oMathPara>
                </a14:m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184E3AE-F588-CB86-A6DB-EE99EE8096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02" y="2754218"/>
                <a:ext cx="7675391" cy="1916615"/>
              </a:xfrm>
              <a:prstGeom prst="rect">
                <a:avLst/>
              </a:prstGeom>
              <a:blipFill>
                <a:blip r:embed="rId3"/>
                <a:stretch>
                  <a:fillRect l="-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nip Single Corner Rectangle 47">
            <a:extLst>
              <a:ext uri="{FF2B5EF4-FFF2-40B4-BE49-F238E27FC236}">
                <a16:creationId xmlns:a16="http://schemas.microsoft.com/office/drawing/2014/main" id="{427D1ADE-11D6-8390-A3C8-53E12251B536}"/>
              </a:ext>
            </a:extLst>
          </p:cNvPr>
          <p:cNvSpPr/>
          <p:nvPr/>
        </p:nvSpPr>
        <p:spPr>
          <a:xfrm>
            <a:off x="335134" y="2238844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3C6F49-B6F7-0624-73A4-11AC2A492F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34" y="244182"/>
            <a:ext cx="2484266" cy="5749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F1D329D-F29E-07ED-7BCD-13E4A44E8CF4}"/>
              </a:ext>
            </a:extLst>
          </p:cNvPr>
          <p:cNvSpPr txBox="1"/>
          <p:nvPr/>
        </p:nvSpPr>
        <p:spPr>
          <a:xfrm>
            <a:off x="558209" y="293988"/>
            <a:ext cx="218499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Aljabar</a:t>
            </a:r>
            <a:endParaRPr lang="en-ID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6907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47CE64-C7BF-CB08-4989-CABDCE7A90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55829"/>
            <a:ext cx="6096001" cy="6633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242606-A6FE-F0E7-A174-3BE0FF4F9737}"/>
              </a:ext>
            </a:extLst>
          </p:cNvPr>
          <p:cNvSpPr txBox="1"/>
          <p:nvPr/>
        </p:nvSpPr>
        <p:spPr>
          <a:xfrm>
            <a:off x="442785" y="237199"/>
            <a:ext cx="57911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Penjumlahan</a:t>
            </a:r>
            <a:r>
              <a: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Pengurangan</a:t>
            </a:r>
            <a:r>
              <a: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Aljabar</a:t>
            </a:r>
            <a:endParaRPr lang="en-ID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3FC2E23F-1DC8-2CFF-BC2F-2585C6FF75D8}"/>
              </a:ext>
            </a:extLst>
          </p:cNvPr>
          <p:cNvSpPr/>
          <p:nvPr/>
        </p:nvSpPr>
        <p:spPr>
          <a:xfrm>
            <a:off x="5638800" y="2268916"/>
            <a:ext cx="2971800" cy="1143000"/>
          </a:xfrm>
          <a:prstGeom prst="wedgeRoundRectCallout">
            <a:avLst>
              <a:gd name="adj1" fmla="val -56483"/>
              <a:gd name="adj2" fmla="val 51718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sz="165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Catatan</a:t>
            </a:r>
            <a:endParaRPr lang="en-ID" sz="165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Penjumlahan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pengurangan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aljabar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penyebutnya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Snip Single Corner Rectangle 47">
            <a:extLst>
              <a:ext uri="{FF2B5EF4-FFF2-40B4-BE49-F238E27FC236}">
                <a16:creationId xmlns:a16="http://schemas.microsoft.com/office/drawing/2014/main" id="{F55360DF-1D16-0E45-295D-B83B04522588}"/>
              </a:ext>
            </a:extLst>
          </p:cNvPr>
          <p:cNvSpPr/>
          <p:nvPr/>
        </p:nvSpPr>
        <p:spPr>
          <a:xfrm>
            <a:off x="152399" y="888085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rgbClr val="25406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rgbClr val="254061"/>
                </a:solidFill>
                <a:latin typeface="Arial Black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31804" y="2073988"/>
                <a:ext cx="4953001" cy="7664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−3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−3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2+5 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−3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−3</m:t>
                        </m:r>
                      </m:den>
                    </m:f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b="1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04" y="2073988"/>
                <a:ext cx="4953001" cy="766428"/>
              </a:xfrm>
              <a:prstGeom prst="rect">
                <a:avLst/>
              </a:prstGeom>
              <a:blipFill>
                <a:blip r:embed="rId3"/>
                <a:stretch>
                  <a:fillRect l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52399" y="2719108"/>
                <a:ext cx="5334000" cy="1897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−3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+4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2(2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−3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r>
                      <a:rPr lang="en-ID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+4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425575" indent="173038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+4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+3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−6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+4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425575" indent="173038" defTabSz="80010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  <m:r>
                          <m:rPr>
                            <m:nor/>
                          </m:rPr>
                          <a:rPr lang="en-ID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399" y="2719108"/>
                <a:ext cx="5334000" cy="1897443"/>
              </a:xfrm>
              <a:prstGeom prst="rect">
                <a:avLst/>
              </a:prstGeom>
              <a:blipFill>
                <a:blip r:embed="rId4"/>
                <a:stretch>
                  <a:fillRect l="-9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73906" y="1289927"/>
                <a:ext cx="5593493" cy="7682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Jumlahkan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−3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−3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</a:rPr>
                      <m:t>dan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−3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+4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906" y="1289927"/>
                <a:ext cx="5593493" cy="768287"/>
              </a:xfrm>
              <a:prstGeom prst="rect">
                <a:avLst/>
              </a:prstGeom>
              <a:blipFill>
                <a:blip r:embed="rId5"/>
                <a:stretch>
                  <a:fillRect l="-981"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85759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357584-E7B2-B429-5C3E-30F6397FA9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155828"/>
            <a:ext cx="5410199" cy="6358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0CD718E-1AC4-C148-4B27-2DFF4DD710FC}"/>
              </a:ext>
            </a:extLst>
          </p:cNvPr>
          <p:cNvSpPr txBox="1"/>
          <p:nvPr/>
        </p:nvSpPr>
        <p:spPr>
          <a:xfrm>
            <a:off x="469199" y="216734"/>
            <a:ext cx="50934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Perkalian</a:t>
            </a:r>
            <a:r>
              <a:rPr lang="en-ID" sz="2000" b="1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2000" b="1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Pembagian</a:t>
            </a:r>
            <a:r>
              <a:rPr lang="en-ID" sz="2000" b="1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2000" b="1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Aljabar</a:t>
            </a:r>
            <a:endParaRPr lang="en-ID" sz="2000" b="1" dirty="0">
              <a:solidFill>
                <a:srgbClr val="25406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51ED7982-FBFD-A99F-0B32-4CBBEED5F409}"/>
              </a:ext>
            </a:extLst>
          </p:cNvPr>
          <p:cNvSpPr/>
          <p:nvPr/>
        </p:nvSpPr>
        <p:spPr>
          <a:xfrm>
            <a:off x="5562600" y="2114550"/>
            <a:ext cx="3505200" cy="914400"/>
          </a:xfrm>
          <a:prstGeom prst="wedgeRoundRectCallout">
            <a:avLst>
              <a:gd name="adj1" fmla="val -58596"/>
              <a:gd name="adj2" fmla="val 50847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Catatan</a:t>
            </a:r>
            <a:endParaRPr lang="en-ID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Pembilang</a:t>
            </a:r>
            <a:r>
              <a:rPr lang="en-ID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dikalikan</a:t>
            </a:r>
            <a:r>
              <a:rPr lang="en-ID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pembilang</a:t>
            </a:r>
            <a:endParaRPr lang="en-ID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Penyebut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dikalikan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penyebut</a:t>
            </a:r>
            <a:endParaRPr lang="en-ID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nip Single Corner Rectangle 47">
            <a:extLst>
              <a:ext uri="{FF2B5EF4-FFF2-40B4-BE49-F238E27FC236}">
                <a16:creationId xmlns:a16="http://schemas.microsoft.com/office/drawing/2014/main" id="{F55360DF-1D16-0E45-295D-B83B04522588}"/>
              </a:ext>
            </a:extLst>
          </p:cNvPr>
          <p:cNvSpPr/>
          <p:nvPr/>
        </p:nvSpPr>
        <p:spPr>
          <a:xfrm>
            <a:off x="240442" y="841577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762000" y="2123389"/>
                <a:ext cx="2695353" cy="5335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D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−2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+3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−2)(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+3)</m:t>
                        </m:r>
                      </m:num>
                      <m:den>
                        <m:sSup>
                          <m:sSupPr>
                            <m:ctrlPr>
                              <a:rPr lang="en-ID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ID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ID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+1)</m:t>
                            </m:r>
                          </m:e>
                          <m:sup>
                            <m:r>
                              <a:rPr lang="en-ID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2123389"/>
                <a:ext cx="2695353" cy="533544"/>
              </a:xfrm>
              <a:prstGeom prst="rect">
                <a:avLst/>
              </a:prstGeom>
              <a:blipFill>
                <a:blip r:embed="rId3"/>
                <a:stretch>
                  <a:fillRect l="-1357" b="-56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62001" y="2876003"/>
                <a:ext cx="4571999" cy="16961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ID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15</m:t>
                        </m:r>
                        <m:sSup>
                          <m:sSupPr>
                            <m:ctrlPr>
                              <a:rPr lang="en-ID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ID" i="1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𝑎𝑏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</a:rPr>
                      <m:t>: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𝑥</m:t>
                        </m:r>
                        <m:sSup>
                          <m:sSupPr>
                            <m:ctrlPr>
                              <a:rPr lang="en-ID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ID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  <m:sSup>
                          <m:sSupPr>
                            <m:ctrlPr>
                              <a:rPr lang="en-ID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ID" i="1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𝑎𝑏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ID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𝑥</m:t>
                        </m:r>
                        <m:sSup>
                          <m:sSupPr>
                            <m:ctrlPr>
                              <a:rPr lang="en-ID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31762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 ∙5 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∙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∙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∙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∙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∙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317625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𝑎𝑥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𝑏𝑦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1" y="2876003"/>
                <a:ext cx="4571999" cy="16961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89470" y="1103139"/>
                <a:ext cx="4572000" cy="80118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ID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Operasikan</a:t>
                </a: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−2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+3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1">
                        <a:latin typeface="Cambria Math" panose="02040503050406030204" pitchFamily="18" charset="0"/>
                      </a:rPr>
                      <m:t>dan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15</m:t>
                        </m:r>
                        <m:sSup>
                          <m:sSupPr>
                            <m:ctrlPr>
                              <a:rPr lang="en-ID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ID" i="1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𝑎𝑏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</a:rPr>
                      <m:t>: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𝑥</m:t>
                        </m:r>
                        <m:sSup>
                          <m:sSupPr>
                            <m:ctrlPr>
                              <a:rPr lang="en-ID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ID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US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470" y="1103139"/>
                <a:ext cx="4572000" cy="801181"/>
              </a:xfrm>
              <a:prstGeom prst="rect">
                <a:avLst/>
              </a:prstGeom>
              <a:blipFill>
                <a:blip r:embed="rId5"/>
                <a:stretch>
                  <a:fillRect l="-1067" b="-114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36663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398903" y="666750"/>
            <a:ext cx="5316097" cy="744669"/>
            <a:chOff x="777232" y="207941"/>
            <a:chExt cx="3462226" cy="588958"/>
          </a:xfrm>
        </p:grpSpPr>
        <p:grpSp>
          <p:nvGrpSpPr>
            <p:cNvPr id="16" name="Group 15"/>
            <p:cNvGrpSpPr/>
            <p:nvPr/>
          </p:nvGrpSpPr>
          <p:grpSpPr>
            <a:xfrm>
              <a:off x="777232" y="207941"/>
              <a:ext cx="3462226" cy="588958"/>
              <a:chOff x="777232" y="207941"/>
              <a:chExt cx="3462226" cy="588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612217" y="207941"/>
                <a:ext cx="1800381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77232" y="336525"/>
                <a:ext cx="3462226" cy="41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 smtClean="0"/>
                  <a:t>BENTUK ALJABAR</a:t>
                </a:r>
                <a:endParaRPr lang="en-GB" sz="2800" b="1" spc="50" dirty="0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3395800" y="207941"/>
              <a:ext cx="37951" cy="579010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</a:t>
              </a:r>
              <a:r>
                <a:rPr lang="en-US" sz="2400" b="1" spc="50" dirty="0" smtClean="0">
                  <a:solidFill>
                    <a:schemeClr val="bg1">
                      <a:lumMod val="95000"/>
                    </a:schemeClr>
                  </a:solidFill>
                </a:rPr>
                <a:t>4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972" b="95061" l="9879" r="935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2537" y="1327573"/>
            <a:ext cx="4955251" cy="330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5453242" y="4556482"/>
            <a:ext cx="1985160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Sumber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gambar</a:t>
            </a:r>
            <a:r>
              <a:rPr lang="en-US" sz="1000" b="1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10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Shutterstock.com</a:t>
            </a:r>
            <a:endParaRPr lang="id-ID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3350"/>
            <a:ext cx="6500276" cy="11520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1402" y="536368"/>
            <a:ext cx="553985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4.1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Menyajikan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Umum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Secara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Aljabar</a:t>
            </a:r>
            <a:endParaRPr lang="en-US" sz="21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F5C5543F-9AE3-0FB7-ABED-E3F02EA5ED82}"/>
                  </a:ext>
                </a:extLst>
              </p:cNvPr>
              <p:cNvSpPr txBox="1"/>
              <p:nvPr/>
            </p:nvSpPr>
            <p:spPr>
              <a:xfrm>
                <a:off x="228600" y="1369026"/>
                <a:ext cx="71628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Kita </a:t>
                </a:r>
                <a:r>
                  <a:rPr lang="en-ID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telah</a:t>
                </a:r>
                <a:r>
                  <a:rPr lang="en-ID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mengenal</a:t>
                </a:r>
                <a:r>
                  <a:rPr lang="en-ID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ID" sz="2000" b="0" i="1" smtClean="0">
                        <a:latin typeface="Cambria Math" panose="02040503050406030204" pitchFamily="18" charset="0"/>
                      </a:rPr>
                      <m:t>2+2+2+2=4</m:t>
                    </m:r>
                    <m:r>
                      <a:rPr lang="en-ID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×2. </m:t>
                    </m:r>
                  </m:oMath>
                </a14:m>
                <a:endParaRPr lang="en-ID" sz="200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20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Kemudian</a:t>
                </a:r>
                <a:r>
                  <a:rPr lang="en-ID" sz="2000" b="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2000" b="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2000" b="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2000" b="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digant</a:t>
                </a:r>
                <a:r>
                  <a:rPr lang="en-ID" sz="200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ID" sz="2000" b="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2000" b="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2000" b="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2000" b="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pengandaian</a:t>
                </a:r>
                <a:r>
                  <a:rPr lang="en-ID" sz="2000" b="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2000" b="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buah</a:t>
                </a:r>
                <a:r>
                  <a:rPr lang="en-ID" sz="2000" b="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2000" b="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2000" b="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2000" b="0" dirty="0" err="1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beriku</a:t>
                </a:r>
                <a:r>
                  <a:rPr lang="en-ID" sz="2000" dirty="0" err="1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ID" sz="2000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  <a:endParaRPr lang="en-ID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F5C5543F-9AE3-0FB7-ABED-E3F02EA5ED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369026"/>
                <a:ext cx="7162800" cy="707886"/>
              </a:xfrm>
              <a:prstGeom prst="rect">
                <a:avLst/>
              </a:prstGeom>
              <a:blipFill>
                <a:blip r:embed="rId4"/>
                <a:stretch>
                  <a:fillRect l="-936" t="-5172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304800" y="2772316"/>
            <a:ext cx="6636625" cy="409034"/>
            <a:chOff x="304800" y="2772316"/>
            <a:chExt cx="6636625" cy="4090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0" name="TextBox 219">
                  <a:extLst>
                    <a:ext uri="{FF2B5EF4-FFF2-40B4-BE49-F238E27FC236}">
                      <a16:creationId xmlns:a16="http://schemas.microsoft.com/office/drawing/2014/main" id="{C886AE58-0DAE-D3FF-2059-409B0AE414CF}"/>
                    </a:ext>
                  </a:extLst>
                </p:cNvPr>
                <p:cNvSpPr txBox="1"/>
                <p:nvPr/>
              </p:nvSpPr>
              <p:spPr>
                <a:xfrm>
                  <a:off x="304800" y="2772316"/>
                  <a:ext cx="663662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D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Jika </a:t>
                  </a:r>
                  <a:r>
                    <a:rPr lang="en-ID" sz="20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apel</a:t>
                  </a:r>
                  <a:r>
                    <a:rPr lang="en-ID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20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diganti</a:t>
                  </a:r>
                  <a:r>
                    <a:rPr lang="en-ID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20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dengan</a:t>
                  </a:r>
                  <a:r>
                    <a:rPr lang="en-ID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20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huruf</a:t>
                  </a:r>
                  <a:r>
                    <a:rPr lang="en-ID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D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en-ID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20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maka</a:t>
                  </a:r>
                  <a:r>
                    <a:rPr lang="en-ID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20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ditulis</a:t>
                  </a:r>
                  <a:r>
                    <a:rPr lang="en-ID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20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sebagai</a:t>
                  </a:r>
                  <a:r>
                    <a:rPr lang="en-ID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  </a:t>
                  </a:r>
                </a:p>
              </p:txBody>
            </p:sp>
          </mc:Choice>
          <mc:Fallback xmlns="">
            <p:sp>
              <p:nvSpPr>
                <p:cNvPr id="220" name="TextBox 219">
                  <a:extLst>
                    <a:ext uri="{FF2B5EF4-FFF2-40B4-BE49-F238E27FC236}">
                      <a16:creationId xmlns:a16="http://schemas.microsoft.com/office/drawing/2014/main" id="{C886AE58-0DAE-D3FF-2059-409B0AE414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800" y="2772316"/>
                  <a:ext cx="6636625" cy="400110"/>
                </a:xfrm>
                <a:prstGeom prst="rect">
                  <a:avLst/>
                </a:prstGeom>
                <a:blipFill>
                  <a:blip r:embed="rId5"/>
                  <a:stretch>
                    <a:fillRect l="-918" t="-9231" b="-2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1" name="Rectangle: Rounded Corners 220">
                  <a:extLst>
                    <a:ext uri="{FF2B5EF4-FFF2-40B4-BE49-F238E27FC236}">
                      <a16:creationId xmlns:a16="http://schemas.microsoft.com/office/drawing/2014/main" id="{8CF031DF-82FB-6D27-DF26-E9DAB884BB44}"/>
                    </a:ext>
                  </a:extLst>
                </p:cNvPr>
                <p:cNvSpPr/>
                <p:nvPr/>
              </p:nvSpPr>
              <p:spPr>
                <a:xfrm>
                  <a:off x="6043076" y="2780677"/>
                  <a:ext cx="609600" cy="400673"/>
                </a:xfrm>
                <a:prstGeom prst="round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4 </m:t>
                        </m:r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ID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21" name="Rectangle: Rounded Corners 220">
                  <a:extLst>
                    <a:ext uri="{FF2B5EF4-FFF2-40B4-BE49-F238E27FC236}">
                      <a16:creationId xmlns:a16="http://schemas.microsoft.com/office/drawing/2014/main" id="{8CF031DF-82FB-6D27-DF26-E9DAB884BB4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43076" y="2780677"/>
                  <a:ext cx="609600" cy="400673"/>
                </a:xfrm>
                <a:prstGeom prst="round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2" name="Rectangle: Rounded Corners 221">
                <a:extLst>
                  <a:ext uri="{FF2B5EF4-FFF2-40B4-BE49-F238E27FC236}">
                    <a16:creationId xmlns:a16="http://schemas.microsoft.com/office/drawing/2014/main" id="{8D2ED63C-C4F7-F1EA-161D-C4693C87BC61}"/>
                  </a:ext>
                </a:extLst>
              </p:cNvPr>
              <p:cNvSpPr/>
              <p:nvPr/>
            </p:nvSpPr>
            <p:spPr>
              <a:xfrm>
                <a:off x="2148566" y="3371041"/>
                <a:ext cx="4199310" cy="95330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D" dirty="0" err="1">
                    <a:solidFill>
                      <a:schemeClr val="tx1"/>
                    </a:solidFill>
                  </a:rPr>
                  <a:t>Huruf</a:t>
                </a:r>
                <a:r>
                  <a:rPr lang="en-ID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ID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ID" dirty="0">
                    <a:solidFill>
                      <a:schemeClr val="tx1"/>
                    </a:solidFill>
                  </a:rPr>
                  <a:t> </a:t>
                </a:r>
                <a:r>
                  <a:rPr lang="en-ID" dirty="0" err="1">
                    <a:solidFill>
                      <a:schemeClr val="tx1"/>
                    </a:solidFill>
                  </a:rPr>
                  <a:t>disebut</a:t>
                </a:r>
                <a:r>
                  <a:rPr lang="en-ID" dirty="0">
                    <a:solidFill>
                      <a:schemeClr val="tx1"/>
                    </a:solidFill>
                  </a:rPr>
                  <a:t> </a:t>
                </a:r>
                <a:r>
                  <a:rPr lang="en-ID" dirty="0" err="1">
                    <a:solidFill>
                      <a:schemeClr val="tx1"/>
                    </a:solidFill>
                  </a:rPr>
                  <a:t>sebagai</a:t>
                </a:r>
                <a:r>
                  <a:rPr lang="en-ID" dirty="0">
                    <a:solidFill>
                      <a:schemeClr val="tx1"/>
                    </a:solidFill>
                  </a:rPr>
                  <a:t> VARIABEL </a:t>
                </a:r>
                <a:r>
                  <a:rPr lang="en-ID" dirty="0" err="1">
                    <a:solidFill>
                      <a:schemeClr val="tx1"/>
                    </a:solidFill>
                  </a:rPr>
                  <a:t>karena</a:t>
                </a:r>
                <a:r>
                  <a:rPr lang="en-ID" dirty="0">
                    <a:solidFill>
                      <a:schemeClr val="tx1"/>
                    </a:solidFill>
                  </a:rPr>
                  <a:t> </a:t>
                </a:r>
                <a:r>
                  <a:rPr lang="en-ID" dirty="0" err="1">
                    <a:solidFill>
                      <a:schemeClr val="tx1"/>
                    </a:solidFill>
                  </a:rPr>
                  <a:t>dapat</a:t>
                </a:r>
                <a:r>
                  <a:rPr lang="en-ID" dirty="0">
                    <a:solidFill>
                      <a:schemeClr val="tx1"/>
                    </a:solidFill>
                  </a:rPr>
                  <a:t> </a:t>
                </a:r>
                <a:r>
                  <a:rPr lang="en-ID" dirty="0" err="1">
                    <a:solidFill>
                      <a:schemeClr val="tx1"/>
                    </a:solidFill>
                  </a:rPr>
                  <a:t>diganti</a:t>
                </a:r>
                <a:r>
                  <a:rPr lang="en-ID" dirty="0">
                    <a:solidFill>
                      <a:schemeClr val="tx1"/>
                    </a:solidFill>
                  </a:rPr>
                  <a:t> </a:t>
                </a:r>
                <a:r>
                  <a:rPr lang="en-ID" dirty="0" err="1">
                    <a:solidFill>
                      <a:schemeClr val="tx1"/>
                    </a:solidFill>
                  </a:rPr>
                  <a:t>dengan</a:t>
                </a:r>
                <a:r>
                  <a:rPr lang="en-ID" dirty="0">
                    <a:solidFill>
                      <a:schemeClr val="tx1"/>
                    </a:solidFill>
                  </a:rPr>
                  <a:t> </a:t>
                </a:r>
                <a:r>
                  <a:rPr lang="en-ID" dirty="0" err="1">
                    <a:solidFill>
                      <a:schemeClr val="tx1"/>
                    </a:solidFill>
                  </a:rPr>
                  <a:t>berbagai</a:t>
                </a:r>
                <a:r>
                  <a:rPr lang="en-ID" dirty="0">
                    <a:solidFill>
                      <a:schemeClr val="tx1"/>
                    </a:solidFill>
                  </a:rPr>
                  <a:t> </a:t>
                </a:r>
                <a:r>
                  <a:rPr lang="en-ID" dirty="0" err="1">
                    <a:solidFill>
                      <a:schemeClr val="tx1"/>
                    </a:solidFill>
                  </a:rPr>
                  <a:t>nilai</a:t>
                </a:r>
                <a:r>
                  <a:rPr lang="en-ID" dirty="0">
                    <a:solidFill>
                      <a:schemeClr val="tx1"/>
                    </a:solidFill>
                  </a:rPr>
                  <a:t>,</a:t>
                </a:r>
              </a:p>
              <a:p>
                <a:pPr algn="ctr"/>
                <a:r>
                  <a:rPr lang="en-ID" dirty="0">
                    <a:solidFill>
                      <a:schemeClr val="tx1"/>
                    </a:solidFill>
                  </a:rPr>
                  <a:t>dan </a:t>
                </a:r>
                <a:r>
                  <a:rPr lang="en-ID" dirty="0" err="1">
                    <a:solidFill>
                      <a:schemeClr val="tx1"/>
                    </a:solidFill>
                  </a:rPr>
                  <a:t>angka</a:t>
                </a:r>
                <a:r>
                  <a:rPr lang="en-ID" dirty="0">
                    <a:solidFill>
                      <a:schemeClr val="tx1"/>
                    </a:solidFill>
                  </a:rPr>
                  <a:t> 4 </a:t>
                </a:r>
                <a:r>
                  <a:rPr lang="en-ID" dirty="0" err="1">
                    <a:solidFill>
                      <a:schemeClr val="tx1"/>
                    </a:solidFill>
                  </a:rPr>
                  <a:t>disebut</a:t>
                </a:r>
                <a:r>
                  <a:rPr lang="en-ID" dirty="0">
                    <a:solidFill>
                      <a:schemeClr val="tx1"/>
                    </a:solidFill>
                  </a:rPr>
                  <a:t> KOEFISIEN </a:t>
                </a:r>
                <a:r>
                  <a:rPr lang="en-ID" dirty="0" smtClean="0">
                    <a:solidFill>
                      <a:schemeClr val="tx1"/>
                    </a:solidFill>
                  </a:rPr>
                  <a:t>.</a:t>
                </a:r>
                <a:endParaRPr lang="en-ID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2" name="Rectangle: Rounded Corners 221">
                <a:extLst>
                  <a:ext uri="{FF2B5EF4-FFF2-40B4-BE49-F238E27FC236}">
                    <a16:creationId xmlns:a16="http://schemas.microsoft.com/office/drawing/2014/main" id="{8D2ED63C-C4F7-F1EA-161D-C4693C87BC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8566" y="3371041"/>
                <a:ext cx="4199310" cy="953309"/>
              </a:xfrm>
              <a:prstGeom prst="roundRect">
                <a:avLst/>
              </a:prstGeom>
              <a:blipFill>
                <a:blip r:embed="rId7"/>
                <a:stretch>
                  <a:fillRect b="-6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BD926E66-A3B5-D4D9-37DF-2C71065073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025" y="2115396"/>
            <a:ext cx="4925851" cy="51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3657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0" grpId="0"/>
      <p:bldP spid="2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F30F055-7D82-DE7E-4BCE-6C96F2F2AF12}"/>
                  </a:ext>
                </a:extLst>
              </p:cNvPr>
              <p:cNvSpPr txBox="1"/>
              <p:nvPr/>
            </p:nvSpPr>
            <p:spPr>
              <a:xfrm>
                <a:off x="381000" y="133350"/>
                <a:ext cx="7981950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Selain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mengganti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juga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mengalikan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juga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contoh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ID" sz="165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</m:t>
                      </m:r>
                      <m:r>
                        <a:rPr lang="en-US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sSup>
                        <m:sSupPr>
                          <m:ctrlP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D" sz="165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ID" sz="165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</m:t>
                      </m:r>
                      <m:r>
                        <a:rPr lang="en-US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ID" sz="165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</m:t>
                      </m:r>
                      <m:r>
                        <a:rPr lang="en-US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Dst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F30F055-7D82-DE7E-4BCE-6C96F2F2AF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33350"/>
                <a:ext cx="7981950" cy="1107996"/>
              </a:xfrm>
              <a:prstGeom prst="rect">
                <a:avLst/>
              </a:prstGeom>
              <a:blipFill>
                <a:blip r:embed="rId2"/>
                <a:stretch>
                  <a:fillRect l="-458" t="-1648" b="-60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llout: Up Arrow 2">
            <a:extLst>
              <a:ext uri="{FF2B5EF4-FFF2-40B4-BE49-F238E27FC236}">
                <a16:creationId xmlns:a16="http://schemas.microsoft.com/office/drawing/2014/main" id="{3A93A616-1F7C-4170-2156-0B4DDC1925AF}"/>
              </a:ext>
            </a:extLst>
          </p:cNvPr>
          <p:cNvSpPr/>
          <p:nvPr/>
        </p:nvSpPr>
        <p:spPr>
          <a:xfrm>
            <a:off x="1600200" y="1285875"/>
            <a:ext cx="5648325" cy="1504950"/>
          </a:xfrm>
          <a:prstGeom prst="upArrowCallou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Penulisan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kombinasi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operasi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tambah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dan kali) 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ALJABAR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Satu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suku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aljabar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kali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DE163C6-8590-402E-A319-A850A10695BC}"/>
                  </a:ext>
                </a:extLst>
              </p:cNvPr>
              <p:cNvSpPr txBox="1"/>
              <p:nvPr/>
            </p:nvSpPr>
            <p:spPr>
              <a:xfrm>
                <a:off x="533400" y="3409950"/>
                <a:ext cx="8534400" cy="8540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aljabar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−5</m:t>
                    </m:r>
                    <m:sSup>
                      <m:sSupPr>
                        <m:ctrlPr>
                          <a:rPr lang="en-ID" sz="165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terdiri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D" sz="1650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165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koefisien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ID" sz="1650" b="0" i="0" smtClean="0"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en-ID" sz="1650" b="0" i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aljabar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3</m:t>
                    </m:r>
                    <m:sSup>
                      <m:sSupPr>
                        <m:ctrlPr>
                          <a:rPr lang="en-ID" sz="165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−5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terdiri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65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 jumlah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suku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:r>
                  <a:rPr lang="en-ID" sz="165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koefisien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3, −5, </m:t>
                    </m:r>
                    <m:r>
                      <m:rPr>
                        <m:sty m:val="p"/>
                      </m:rPr>
                      <a:rPr lang="en-US" sz="1650" b="0" i="0" smtClean="0">
                        <a:latin typeface="Cambria Math" panose="02040503050406030204" pitchFamily="18" charset="0"/>
                      </a:rPr>
                      <m:t>dan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−2 </m:t>
                    </m:r>
                    <m:r>
                      <a:rPr lang="en-US" sz="165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DE163C6-8590-402E-A319-A850A10695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3409950"/>
                <a:ext cx="8534400" cy="854080"/>
              </a:xfrm>
              <a:prstGeom prst="rect">
                <a:avLst/>
              </a:prstGeom>
              <a:blipFill>
                <a:blip r:embed="rId3"/>
                <a:stretch>
                  <a:fillRect l="-357" t="-2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nip Single Corner Rectangle 47">
            <a:extLst>
              <a:ext uri="{FF2B5EF4-FFF2-40B4-BE49-F238E27FC236}">
                <a16:creationId xmlns:a16="http://schemas.microsoft.com/office/drawing/2014/main" id="{F55360DF-1D16-0E45-295D-B83B04522588}"/>
              </a:ext>
            </a:extLst>
          </p:cNvPr>
          <p:cNvSpPr/>
          <p:nvPr/>
        </p:nvSpPr>
        <p:spPr>
          <a:xfrm>
            <a:off x="685800" y="2987914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44650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1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1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CF55FC3-C289-6DB4-449F-C241C60DE5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77" y="209549"/>
            <a:ext cx="4176823" cy="6858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EF5FF36-0E58-D2C2-7598-72922069E887}"/>
                  </a:ext>
                </a:extLst>
              </p:cNvPr>
              <p:cNvSpPr txBox="1"/>
              <p:nvPr/>
            </p:nvSpPr>
            <p:spPr>
              <a:xfrm>
                <a:off x="381000" y="1147673"/>
                <a:ext cx="8147074" cy="8540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(2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i="1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langsung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dihitung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sz="165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+3</m:t>
                        </m:r>
                      </m:e>
                    </m:d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bergantung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ID" sz="165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rabicPeriod"/>
                </a:pP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=2 →2+3=5</m:t>
                    </m:r>
                  </m:oMath>
                </a14:m>
                <a:r>
                  <a:rPr lang="en-ID" sz="1650" b="0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  <a:endParaRPr lang="en-ID" sz="165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rabicPeriod"/>
                </a:pP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=3 →3+3=6 </m:t>
                    </m:r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seterusnya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EF5FF36-0E58-D2C2-7598-72922069E8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147673"/>
                <a:ext cx="8147074" cy="854080"/>
              </a:xfrm>
              <a:prstGeom prst="rect">
                <a:avLst/>
              </a:prstGeom>
              <a:blipFill>
                <a:blip r:embed="rId3"/>
                <a:stretch>
                  <a:fillRect l="-449" t="-2143" b="-9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FC056ED-9DBA-EDB7-8BB9-461993A3CFDB}"/>
                  </a:ext>
                </a:extLst>
              </p:cNvPr>
              <p:cNvSpPr txBox="1"/>
              <p:nvPr/>
            </p:nvSpPr>
            <p:spPr>
              <a:xfrm>
                <a:off x="381000" y="2800350"/>
                <a:ext cx="8147074" cy="1615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Hitunglah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en-ID" sz="165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𝑎𝑐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ID" sz="16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</m:t>
                    </m:r>
                    <m:r>
                      <a:rPr lang="en-US" sz="16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ID" sz="16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ID" sz="16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=5, </m:t>
                    </m:r>
                    <m:r>
                      <m:rPr>
                        <m:sty m:val="p"/>
                      </m:rPr>
                      <a:rPr lang="en-ID" sz="165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dan</m:t>
                    </m:r>
                    <m:r>
                      <a:rPr lang="en-ID" sz="16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ID" sz="16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ID" sz="16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=−5.</m:t>
                    </m:r>
                  </m:oMath>
                </a14:m>
                <a:endParaRPr lang="en-ID" sz="165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Gantilah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ID" sz="1650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ID" sz="165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ID" sz="1650" b="0" i="0" smtClean="0">
                        <a:latin typeface="Cambria Math" panose="02040503050406030204" pitchFamily="18" charset="0"/>
                      </a:rPr>
                      <m:t>dan</m:t>
                    </m:r>
                    <m:r>
                      <a:rPr lang="en-ID" sz="165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ID" sz="165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pada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aljabar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diperoleh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ID" sz="165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𝑎𝑐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 =3</m:t>
                      </m:r>
                      <m:d>
                        <m:dPr>
                          <m:ctrlP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5−3</m:t>
                          </m:r>
                        </m:e>
                      </m:d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</m:t>
                      </m:r>
                      <m:d>
                        <m:dPr>
                          <m:ctrlP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e>
                      </m:d>
                    </m:oMath>
                  </m:oMathPara>
                </a14:m>
                <a:endParaRPr lang="en-ID" sz="165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40995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</m:t>
                      </m:r>
                      <m:r>
                        <a:rPr lang="en-ID" sz="165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US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</m:t>
                      </m:r>
                      <m:r>
                        <a:rPr lang="en-US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2 −15</m:t>
                      </m:r>
                    </m:oMath>
                  </m:oMathPara>
                </a14:m>
                <a:endParaRPr lang="en-ID" sz="165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409950" indent="-340995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50" b="0" i="1" smtClean="0"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a:rPr lang="en-US" sz="1650" b="0" i="1" smtClean="0">
                          <a:latin typeface="Cambria Math"/>
                        </a:rPr>
                        <m:t>  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=6−15 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=−9</m:t>
                      </m:r>
                    </m:oMath>
                  </m:oMathPara>
                </a14:m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FC056ED-9DBA-EDB7-8BB9-461993A3CF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2800350"/>
                <a:ext cx="8147074" cy="1615827"/>
              </a:xfrm>
              <a:prstGeom prst="rect">
                <a:avLst/>
              </a:prstGeom>
              <a:blipFill>
                <a:blip r:embed="rId4"/>
                <a:stretch>
                  <a:fillRect l="-449" t="-11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nip Single Corner Rectangle 47">
            <a:extLst>
              <a:ext uri="{FF2B5EF4-FFF2-40B4-BE49-F238E27FC236}">
                <a16:creationId xmlns:a16="http://schemas.microsoft.com/office/drawing/2014/main" id="{F55360DF-1D16-0E45-295D-B83B04522588}"/>
              </a:ext>
            </a:extLst>
          </p:cNvPr>
          <p:cNvSpPr/>
          <p:nvPr/>
        </p:nvSpPr>
        <p:spPr>
          <a:xfrm>
            <a:off x="381000" y="2254077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28F100-A033-438C-5C78-19E690571925}"/>
              </a:ext>
            </a:extLst>
          </p:cNvPr>
          <p:cNvSpPr txBox="1"/>
          <p:nvPr/>
        </p:nvSpPr>
        <p:spPr>
          <a:xfrm>
            <a:off x="381000" y="321788"/>
            <a:ext cx="40386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2000" b="1" dirty="0" err="1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Menghitung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Aljabar</a:t>
            </a:r>
            <a:endParaRPr lang="en-ID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6908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641790-80D0-21DD-A78B-E421A956C514}"/>
              </a:ext>
            </a:extLst>
          </p:cNvPr>
          <p:cNvSpPr txBox="1"/>
          <p:nvPr/>
        </p:nvSpPr>
        <p:spPr>
          <a:xfrm>
            <a:off x="342900" y="1162050"/>
            <a:ext cx="3252492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Misalkan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kita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berbelanja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sebanyak</a:t>
            </a:r>
            <a:endParaRPr lang="en-ID" sz="16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4BA864A-0872-E555-1984-00EF38AB4A91}"/>
                  </a:ext>
                </a:extLst>
              </p:cNvPr>
              <p:cNvSpPr txBox="1"/>
              <p:nvPr/>
            </p:nvSpPr>
            <p:spPr>
              <a:xfrm>
                <a:off x="875902" y="3042410"/>
                <a:ext cx="6583419" cy="1361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ID" sz="165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entuk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aljabar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harga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barang-barang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650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ID" sz="165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disederhanakan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ctrlPr>
                          <a:rPr lang="en-ID" sz="165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ID" sz="16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ID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ID" sz="16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ID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ID" sz="16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</m:t>
                    </m:r>
                    <m:r>
                      <a:rPr lang="en-ID" sz="16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ID" sz="16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+3</m:t>
                    </m:r>
                    <m:r>
                      <a:rPr lang="en-ID" sz="16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ID" sz="16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r>
                      <a:rPr lang="en-ID" sz="16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ID" sz="1650" b="0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</a:t>
                </a:r>
                <a:endParaRPr lang="en-ID" sz="165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ID" sz="165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aitu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mengelompokkan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4BA864A-0872-E555-1984-00EF38AB4A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902" y="3042410"/>
                <a:ext cx="6583419" cy="1361911"/>
              </a:xfrm>
              <a:prstGeom prst="rect">
                <a:avLst/>
              </a:prstGeom>
              <a:blipFill>
                <a:blip r:embed="rId2"/>
                <a:stretch>
                  <a:fillRect l="-556" t="-1345" b="-5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307B362A-C010-E0DE-B654-BF1DF9BC08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78" y="209551"/>
            <a:ext cx="4200691" cy="5451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28F100-A033-438C-5C78-19E690571925}"/>
              </a:ext>
            </a:extLst>
          </p:cNvPr>
          <p:cNvSpPr txBox="1"/>
          <p:nvPr/>
        </p:nvSpPr>
        <p:spPr>
          <a:xfrm>
            <a:off x="371732" y="256820"/>
            <a:ext cx="40386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Penyederhanaan</a:t>
            </a:r>
            <a:r>
              <a: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Aljabar</a:t>
            </a:r>
            <a:endParaRPr lang="en-ID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26C6B0-064D-18F3-ED3E-8BC3AC0D3E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61367" y="2138986"/>
            <a:ext cx="571500" cy="571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95900D2-406A-15E7-F9A2-A6FFDACC4D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07632" y="1187815"/>
            <a:ext cx="571500" cy="571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A14E31-899E-394C-3A0D-7C53E4007B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65762" y="1170481"/>
            <a:ext cx="571500" cy="5715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F3B1BE1-BCB5-CC83-4C7D-3119B23C5BE9}"/>
                  </a:ext>
                </a:extLst>
              </p:cNvPr>
              <p:cNvSpPr txBox="1"/>
              <p:nvPr/>
            </p:nvSpPr>
            <p:spPr>
              <a:xfrm>
                <a:off x="4763067" y="1652187"/>
                <a:ext cx="431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i="1" dirty="0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F3B1BE1-BCB5-CC83-4C7D-3119B23C5B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3067" y="1652187"/>
                <a:ext cx="43132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32C5C08-EE15-1CE6-3693-007F4A7728AE}"/>
                  </a:ext>
                </a:extLst>
              </p:cNvPr>
              <p:cNvSpPr txBox="1"/>
              <p:nvPr/>
            </p:nvSpPr>
            <p:spPr>
              <a:xfrm>
                <a:off x="6381776" y="2675052"/>
                <a:ext cx="431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i="1" dirty="0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32C5C08-EE15-1CE6-3693-007F4A7728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1776" y="2675052"/>
                <a:ext cx="43132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D09508C-CE68-08C6-62FB-8CBD895536DE}"/>
                  </a:ext>
                </a:extLst>
              </p:cNvPr>
              <p:cNvSpPr txBox="1"/>
              <p:nvPr/>
            </p:nvSpPr>
            <p:spPr>
              <a:xfrm>
                <a:off x="6428202" y="1637876"/>
                <a:ext cx="431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i="1" dirty="0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D09508C-CE68-08C6-62FB-8CBD895536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8202" y="1637876"/>
                <a:ext cx="43132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8B5138F-02AB-6C10-5052-F42A587E20D4}"/>
                  </a:ext>
                </a:extLst>
              </p:cNvPr>
              <p:cNvSpPr txBox="1"/>
              <p:nvPr/>
            </p:nvSpPr>
            <p:spPr>
              <a:xfrm>
                <a:off x="4012145" y="1690339"/>
                <a:ext cx="431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i="1" dirty="0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8B5138F-02AB-6C10-5052-F42A587E20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2145" y="1690339"/>
                <a:ext cx="431324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24B323A-AC2F-8EB2-D326-307E617C5B4F}"/>
                  </a:ext>
                </a:extLst>
              </p:cNvPr>
              <p:cNvSpPr txBox="1"/>
              <p:nvPr/>
            </p:nvSpPr>
            <p:spPr>
              <a:xfrm>
                <a:off x="5310427" y="2591212"/>
                <a:ext cx="431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i="1" dirty="0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24B323A-AC2F-8EB2-D326-307E617C5B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0427" y="2591212"/>
                <a:ext cx="431324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A0BDEE2-0BBA-59B1-CF75-3C287F99AE38}"/>
                  </a:ext>
                </a:extLst>
              </p:cNvPr>
              <p:cNvSpPr txBox="1"/>
              <p:nvPr/>
            </p:nvSpPr>
            <p:spPr>
              <a:xfrm>
                <a:off x="7288480" y="1663737"/>
                <a:ext cx="431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i="1" dirty="0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A0BDEE2-0BBA-59B1-CF75-3C287F99AE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8480" y="1663737"/>
                <a:ext cx="431324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CFC2928-38D0-AB87-9386-03F42C2C5E42}"/>
                  </a:ext>
                </a:extLst>
              </p:cNvPr>
              <p:cNvSpPr txBox="1"/>
              <p:nvPr/>
            </p:nvSpPr>
            <p:spPr>
              <a:xfrm>
                <a:off x="5635805" y="1606817"/>
                <a:ext cx="3654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i="1" dirty="0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CFC2928-38D0-AB87-9386-03F42C2C5E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5805" y="1606817"/>
                <a:ext cx="365456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65C3B07-91CE-9B9B-AC51-6D8A43C45037}"/>
                  </a:ext>
                </a:extLst>
              </p:cNvPr>
              <p:cNvSpPr txBox="1"/>
              <p:nvPr/>
            </p:nvSpPr>
            <p:spPr>
              <a:xfrm>
                <a:off x="4111841" y="2572826"/>
                <a:ext cx="3654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i="1" dirty="0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65C3B07-91CE-9B9B-AC51-6D8A43C450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841" y="2572826"/>
                <a:ext cx="36545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4" descr="Easy Chocolate Cake Recipe: How to make Chocolate Cake at Home | Homemade  Chocolate Cake Recipe - Times Food">
            <a:extLst>
              <a:ext uri="{FF2B5EF4-FFF2-40B4-BE49-F238E27FC236}">
                <a16:creationId xmlns:a16="http://schemas.microsoft.com/office/drawing/2014/main" id="{622C0FE0-1807-3051-98FC-B11E1A0A5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5288" y="2222428"/>
            <a:ext cx="558562" cy="41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Easy Chocolate Cake Recipe: How to make Chocolate Cake at Home | Homemade  Chocolate Cake Recipe - Times Food">
            <a:extLst>
              <a:ext uri="{FF2B5EF4-FFF2-40B4-BE49-F238E27FC236}">
                <a16:creationId xmlns:a16="http://schemas.microsoft.com/office/drawing/2014/main" id="{22B312AC-AECA-FA15-0D7E-8B6CEB9DC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130" y="1295650"/>
            <a:ext cx="558562" cy="41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Susu Segar Gambar PNG | File Vektor dan PSD | Unduh Gratis di Pngtree">
            <a:extLst>
              <a:ext uri="{FF2B5EF4-FFF2-40B4-BE49-F238E27FC236}">
                <a16:creationId xmlns:a16="http://schemas.microsoft.com/office/drawing/2014/main" id="{7DE48B1F-D2FA-FCB5-5416-2B0F1A587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206" y="2048831"/>
            <a:ext cx="602327" cy="61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Susu Segar Gambar PNG | File Vektor dan PSD | Unduh Gratis di Pngtree">
            <a:extLst>
              <a:ext uri="{FF2B5EF4-FFF2-40B4-BE49-F238E27FC236}">
                <a16:creationId xmlns:a16="http://schemas.microsoft.com/office/drawing/2014/main" id="{EDD46492-F02B-C131-28EA-5EA461F72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341" y="1155776"/>
            <a:ext cx="619372" cy="62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Susu Segar Gambar PNG | File Vektor dan PSD | Unduh Gratis di Pngtree">
            <a:extLst>
              <a:ext uri="{FF2B5EF4-FFF2-40B4-BE49-F238E27FC236}">
                <a16:creationId xmlns:a16="http://schemas.microsoft.com/office/drawing/2014/main" id="{9A5F6686-99E8-0356-6CAD-39243E97B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297" y="1187815"/>
            <a:ext cx="552943" cy="56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7229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1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2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3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4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6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7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8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9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1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62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63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4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65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660"/>
                            </p:stCondLst>
                            <p:childTnLst>
                              <p:par>
                                <p:cTn id="79" presetID="16" presetClass="entr" presetSubtype="2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BFFD03-E8B1-A402-E884-4C68EBC038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30" y="40295"/>
            <a:ext cx="4117770" cy="8338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8C92B14-3F87-3EFE-BDA5-15EEE64DFDB3}"/>
              </a:ext>
            </a:extLst>
          </p:cNvPr>
          <p:cNvSpPr txBox="1"/>
          <p:nvPr/>
        </p:nvSpPr>
        <p:spPr>
          <a:xfrm>
            <a:off x="608782" y="284975"/>
            <a:ext cx="45720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4.2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Operasi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Aljabar</a:t>
            </a:r>
            <a:endParaRPr lang="en-ID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177CED-7562-C779-B135-B6633B9181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63" y="971549"/>
            <a:ext cx="5229693" cy="5832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C60AFA9-F112-F286-2845-3EA47ED0E684}"/>
              </a:ext>
            </a:extLst>
          </p:cNvPr>
          <p:cNvSpPr txBox="1"/>
          <p:nvPr/>
        </p:nvSpPr>
        <p:spPr>
          <a:xfrm>
            <a:off x="301829" y="993094"/>
            <a:ext cx="50980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000" b="1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Menjumlahkan</a:t>
            </a:r>
            <a:r>
              <a:rPr lang="en-ID" sz="2000" b="1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2000" b="1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Selisih</a:t>
            </a:r>
            <a:r>
              <a:rPr lang="en-ID" sz="2000" b="1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2000" b="1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Aljabar</a:t>
            </a:r>
            <a:endParaRPr lang="en-ID" sz="2000" b="1" dirty="0">
              <a:solidFill>
                <a:srgbClr val="25406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0BABB45-7F9C-BB47-FD50-314B963D8F46}"/>
                  </a:ext>
                </a:extLst>
              </p:cNvPr>
              <p:cNvSpPr txBox="1"/>
              <p:nvPr/>
            </p:nvSpPr>
            <p:spPr>
              <a:xfrm>
                <a:off x="608782" y="1693113"/>
                <a:ext cx="6935018" cy="3393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ID" sz="165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aljabar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+8</m:t>
                    </m:r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ID" sz="165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e>
                      </m:d>
                      <m:r>
                        <a:rPr lang="en-ID" sz="1650" b="1" i="0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ID" sz="165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0" smtClean="0"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ID" sz="165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ID" sz="1650" b="0" i="0" smtClean="0">
                              <a:latin typeface="Cambria Math" panose="02040503050406030204" pitchFamily="18" charset="0"/>
                            </a:rPr>
                            <m:t>+8</m:t>
                          </m:r>
                        </m:e>
                      </m:d>
                      <m:r>
                        <a:rPr lang="en-ID" sz="1650" b="0" i="0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en-ID" sz="165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50" b="0" i="0" smtClean="0">
                          <a:latin typeface="Cambria Math" panose="02040503050406030204" pitchFamily="18" charset="0"/>
                        </a:rPr>
                        <m:t>−5+7</m:t>
                      </m:r>
                      <m:r>
                        <a:rPr lang="en-ID" sz="165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50" b="0" i="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en-US" sz="1650" b="0" i="0" dirty="0" smtClean="0">
                  <a:latin typeface="Cambria Math" panose="02040503050406030204" pitchFamily="18" charset="0"/>
                </a:endParaRPr>
              </a:p>
              <a:p>
                <a:r>
                  <a:rPr lang="en-ID" sz="1650" b="0" dirty="0" smtClean="0"/>
                  <a:t>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+7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−5+8</m:t>
                    </m:r>
                  </m:oMath>
                </a14:m>
                <a:endParaRPr lang="en-US" sz="1650" b="0" i="1" dirty="0" smtClean="0">
                  <a:latin typeface="Cambria Math" panose="02040503050406030204" pitchFamily="18" charset="0"/>
                </a:endParaRPr>
              </a:p>
              <a:p>
                <a:r>
                  <a:rPr lang="en-ID" sz="1650" b="0" dirty="0" smtClean="0"/>
                  <a:t>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=10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Selisih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aljabar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+5 </m:t>
                    </m:r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14:m>
                  <m:oMath xmlns:m="http://schemas.openxmlformats.org/officeDocument/2006/math"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D" sz="1650" b="0" i="1" smtClean="0">
                        <a:latin typeface="Cambria Math" panose="02040503050406030204" pitchFamily="18" charset="0"/>
                      </a:rPr>
                      <m:t>+1.</m:t>
                    </m:r>
                  </m:oMath>
                </a14:m>
                <a:endParaRPr lang="en-ID" sz="165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r>
                  <a:rPr lang="en-ID" sz="1650" b="0" dirty="0" smtClean="0"/>
                  <a:t>                       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sz="165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+5</m:t>
                        </m:r>
                      </m:e>
                    </m:d>
                    <m:r>
                      <a:rPr lang="en-ID" sz="1650" b="1" i="0" smtClean="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ID" sz="165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5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D" sz="1650" b="0" i="0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ID" sz="1650" b="0" i="0" smtClean="0">
                        <a:latin typeface="Cambria Math" panose="02040503050406030204" pitchFamily="18" charset="0"/>
                      </a:rPr>
                      <m:t> =</m:t>
                    </m:r>
                    <m:d>
                      <m:dPr>
                        <m:ctrlPr>
                          <a:rPr lang="en-ID" sz="165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50" b="0" i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D" sz="1650" b="0" i="0" smtClean="0">
                            <a:latin typeface="Cambria Math" panose="02040503050406030204" pitchFamily="18" charset="0"/>
                          </a:rPr>
                          <m:t>+5</m:t>
                        </m:r>
                      </m:e>
                    </m:d>
                    <m:r>
                      <a:rPr lang="en-ID" sz="1650" b="0" i="0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ID" sz="165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50" b="0" i="0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D" sz="1650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en-ID" sz="165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32105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+5−2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n-ID" sz="165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32105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+5−1</m:t>
                      </m:r>
                    </m:oMath>
                  </m:oMathPara>
                </a14:m>
                <a:endParaRPr lang="en-ID" sz="165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32105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5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+4</m:t>
                      </m:r>
                    </m:oMath>
                  </m:oMathPara>
                </a14:m>
                <a:endParaRPr lang="en-ID" sz="165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0BABB45-7F9C-BB47-FD50-314B963D8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782" y="1693113"/>
                <a:ext cx="6935018" cy="3393237"/>
              </a:xfrm>
              <a:prstGeom prst="rect">
                <a:avLst/>
              </a:prstGeom>
              <a:blipFill>
                <a:blip r:embed="rId4"/>
                <a:stretch>
                  <a:fillRect l="-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llout: Bent Line 8">
            <a:extLst>
              <a:ext uri="{FF2B5EF4-FFF2-40B4-BE49-F238E27FC236}">
                <a16:creationId xmlns:a16="http://schemas.microsoft.com/office/drawing/2014/main" id="{9259E7DA-18BD-614E-9E32-028EE8D0C016}"/>
              </a:ext>
            </a:extLst>
          </p:cNvPr>
          <p:cNvSpPr/>
          <p:nvPr/>
        </p:nvSpPr>
        <p:spPr>
          <a:xfrm>
            <a:off x="6705600" y="1208328"/>
            <a:ext cx="1823301" cy="149029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83031"/>
              <a:gd name="adj6" fmla="val -42479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sz="165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INGAT</a:t>
            </a:r>
            <a:endParaRPr lang="en-ID" sz="165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Jumlahkan dan kurangkan jika memiliki </a:t>
            </a:r>
            <a:r>
              <a:rPr lang="en-ID" sz="165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suku </a:t>
            </a:r>
            <a:r>
              <a:rPr lang="en-ID" sz="16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sejenis.</a:t>
            </a:r>
            <a:endParaRPr lang="en-ID" sz="16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nip Single Corner Rectangle 47">
            <a:extLst>
              <a:ext uri="{FF2B5EF4-FFF2-40B4-BE49-F238E27FC236}">
                <a16:creationId xmlns:a16="http://schemas.microsoft.com/office/drawing/2014/main" id="{F55360DF-1D16-0E45-295D-B83B04522588}"/>
              </a:ext>
            </a:extLst>
          </p:cNvPr>
          <p:cNvSpPr/>
          <p:nvPr/>
        </p:nvSpPr>
        <p:spPr>
          <a:xfrm>
            <a:off x="161925" y="1581150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159653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AB82083-3722-B589-DC4B-0D04B73130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155830"/>
            <a:ext cx="3428999" cy="5109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C97AF2-12A8-3313-31DF-77A6A285898C}"/>
              </a:ext>
            </a:extLst>
          </p:cNvPr>
          <p:cNvSpPr txBox="1"/>
          <p:nvPr/>
        </p:nvSpPr>
        <p:spPr>
          <a:xfrm>
            <a:off x="136461" y="179031"/>
            <a:ext cx="353931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Perkalian</a:t>
            </a:r>
            <a:r>
              <a: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Aljabar</a:t>
            </a:r>
            <a:endParaRPr lang="en-ID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5370715-93D4-383C-6067-1CB289DCD433}"/>
                  </a:ext>
                </a:extLst>
              </p:cNvPr>
              <p:cNvSpPr txBox="1"/>
              <p:nvPr/>
            </p:nvSpPr>
            <p:spPr>
              <a:xfrm>
                <a:off x="533400" y="978928"/>
                <a:ext cx="5678905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D" sz="165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ID" sz="165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ID" sz="165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ID" sz="1650" dirty="0"/>
              </a:p>
              <a:p>
                <a:endParaRPr lang="en-ID" sz="1650" dirty="0"/>
              </a:p>
              <a:p>
                <a:pPr marL="3673475"/>
                <a:endParaRPr lang="en-ID" sz="1650" dirty="0"/>
              </a:p>
              <a:p>
                <a:endParaRPr lang="en-ID" sz="165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5370715-93D4-383C-6067-1CB289DCD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978928"/>
                <a:ext cx="5678905" cy="11079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6120781-B73B-AA0A-FC95-AC7540B9CBDD}"/>
                  </a:ext>
                </a:extLst>
              </p:cNvPr>
              <p:cNvSpPr txBox="1"/>
              <p:nvPr/>
            </p:nvSpPr>
            <p:spPr>
              <a:xfrm>
                <a:off x="1245299" y="1920807"/>
                <a:ext cx="4892842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5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ID" sz="1650" b="0" dirty="0">
                  <a:ea typeface="Cambria Math" panose="02040503050406030204" pitchFamily="18" charset="0"/>
                </a:endParaRPr>
              </a:p>
              <a:p>
                <a:endParaRPr lang="en-ID" sz="165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6120781-B73B-AA0A-FC95-AC7540B9CB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5299" y="1920807"/>
                <a:ext cx="4892842" cy="6001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A12CAF-C8D2-BFA8-B6F4-670A1A87B4D1}"/>
                  </a:ext>
                </a:extLst>
              </p:cNvPr>
              <p:cNvSpPr txBox="1"/>
              <p:nvPr/>
            </p:nvSpPr>
            <p:spPr>
              <a:xfrm>
                <a:off x="2040712" y="2704182"/>
                <a:ext cx="1897983" cy="3490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50" b="0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D" sz="165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ID" sz="165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A12CAF-C8D2-BFA8-B6F4-670A1A87B4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0712" y="2704182"/>
                <a:ext cx="1897983" cy="34907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6703CDB-572A-2A7A-3784-187CF05A89F6}"/>
              </a:ext>
            </a:extLst>
          </p:cNvPr>
          <p:cNvSpPr/>
          <p:nvPr/>
        </p:nvSpPr>
        <p:spPr>
          <a:xfrm>
            <a:off x="1478454" y="3181350"/>
            <a:ext cx="5533081" cy="87290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Perkalian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5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ID" sz="16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pangkatnya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ditambahkan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Sementara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itu</a:t>
            </a:r>
            <a:r>
              <a:rPr lang="en-ID" sz="16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pembagaian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pangkatnya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dikurangkan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93842FC6-C69B-D444-8C00-DDE224AE88B7}"/>
              </a:ext>
            </a:extLst>
          </p:cNvPr>
          <p:cNvSpPr/>
          <p:nvPr/>
        </p:nvSpPr>
        <p:spPr>
          <a:xfrm rot="16200000">
            <a:off x="3672747" y="1701736"/>
            <a:ext cx="195252" cy="1392378"/>
          </a:xfrm>
          <a:prstGeom prst="leftBrace">
            <a:avLst>
              <a:gd name="adj1" fmla="val 57116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2D1381AD-CAE9-45FB-F94F-344D9551B064}"/>
              </a:ext>
            </a:extLst>
          </p:cNvPr>
          <p:cNvSpPr/>
          <p:nvPr/>
        </p:nvSpPr>
        <p:spPr>
          <a:xfrm rot="16200000">
            <a:off x="4153117" y="979515"/>
            <a:ext cx="183757" cy="858980"/>
          </a:xfrm>
          <a:prstGeom prst="leftBrace">
            <a:avLst>
              <a:gd name="adj1" fmla="val 446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E076F0C5-5A6E-9792-5FD7-C2F048485880}"/>
              </a:ext>
            </a:extLst>
          </p:cNvPr>
          <p:cNvSpPr/>
          <p:nvPr/>
        </p:nvSpPr>
        <p:spPr>
          <a:xfrm rot="16200000">
            <a:off x="3205458" y="1202923"/>
            <a:ext cx="216704" cy="379217"/>
          </a:xfrm>
          <a:prstGeom prst="leftBrace">
            <a:avLst>
              <a:gd name="adj1" fmla="val 7176"/>
              <a:gd name="adj2" fmla="val 5376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0F3547-850A-9E9A-0D42-B379B26E850E}"/>
              </a:ext>
            </a:extLst>
          </p:cNvPr>
          <p:cNvSpPr txBox="1"/>
          <p:nvPr/>
        </p:nvSpPr>
        <p:spPr>
          <a:xfrm>
            <a:off x="2983791" y="1530978"/>
            <a:ext cx="825801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kali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3C7082-4BA0-910E-C4A2-DA3D047FA4EB}"/>
              </a:ext>
            </a:extLst>
          </p:cNvPr>
          <p:cNvSpPr txBox="1"/>
          <p:nvPr/>
        </p:nvSpPr>
        <p:spPr>
          <a:xfrm>
            <a:off x="3890876" y="1517087"/>
            <a:ext cx="825801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kali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592A61-F336-CD67-B50D-A8251AE082F5}"/>
              </a:ext>
            </a:extLst>
          </p:cNvPr>
          <p:cNvSpPr txBox="1"/>
          <p:nvPr/>
        </p:nvSpPr>
        <p:spPr>
          <a:xfrm>
            <a:off x="3396692" y="2427694"/>
            <a:ext cx="764915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kali</a:t>
            </a:r>
          </a:p>
        </p:txBody>
      </p:sp>
    </p:spTree>
    <p:extLst>
      <p:ext uri="{BB962C8B-B14F-4D97-AF65-F5344CB8AC3E}">
        <p14:creationId xmlns:p14="http://schemas.microsoft.com/office/powerpoint/2010/main" val="39868473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  <p:bldP spid="9" grpId="0" animBg="1"/>
      <p:bldP spid="13" grpId="0" animBg="1"/>
      <p:bldP spid="14" grpId="0" animBg="1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8898EDD-5D91-D24E-67BC-EDA77A0E4438}"/>
                  </a:ext>
                </a:extLst>
              </p:cNvPr>
              <p:cNvSpPr txBox="1"/>
              <p:nvPr/>
            </p:nvSpPr>
            <p:spPr>
              <a:xfrm>
                <a:off x="526515" y="604701"/>
                <a:ext cx="8630652" cy="8540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50" b="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ID" sz="165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ID" sz="165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𝑎𝑐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𝑎𝑑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𝑏𝑐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𝑏𝑑</m:t>
                      </m:r>
                    </m:oMath>
                  </m:oMathPara>
                </a14:m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8898EDD-5D91-D24E-67BC-EDA77A0E44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515" y="604701"/>
                <a:ext cx="8630652" cy="854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Curved Down 3">
            <a:extLst>
              <a:ext uri="{FF2B5EF4-FFF2-40B4-BE49-F238E27FC236}">
                <a16:creationId xmlns:a16="http://schemas.microsoft.com/office/drawing/2014/main" id="{0A4BCF50-034F-75B3-EDA0-9114002F0AE0}"/>
              </a:ext>
            </a:extLst>
          </p:cNvPr>
          <p:cNvSpPr/>
          <p:nvPr/>
        </p:nvSpPr>
        <p:spPr>
          <a:xfrm>
            <a:off x="3217911" y="742105"/>
            <a:ext cx="820689" cy="34998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65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rrow: Curved Up 4">
            <a:extLst>
              <a:ext uri="{FF2B5EF4-FFF2-40B4-BE49-F238E27FC236}">
                <a16:creationId xmlns:a16="http://schemas.microsoft.com/office/drawing/2014/main" id="{EB21744C-5DE6-544A-9490-07F54C490D58}"/>
              </a:ext>
            </a:extLst>
          </p:cNvPr>
          <p:cNvSpPr/>
          <p:nvPr/>
        </p:nvSpPr>
        <p:spPr>
          <a:xfrm>
            <a:off x="3227436" y="1458781"/>
            <a:ext cx="896889" cy="32049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65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B0109C-A7A6-75D2-2DAA-847DD6910DEC}"/>
                  </a:ext>
                </a:extLst>
              </p:cNvPr>
              <p:cNvSpPr txBox="1"/>
              <p:nvPr/>
            </p:nvSpPr>
            <p:spPr>
              <a:xfrm>
                <a:off x="-295275" y="3170403"/>
                <a:ext cx="8839200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ID" sz="165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d>
                        <m:dPr>
                          <m:ctrlPr>
                            <a:rPr lang="en-ID" sz="165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ID" sz="165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ctrlPr>
                            <a:rPr lang="en-ID" sz="165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ID" sz="165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d>
                        <m:dPr>
                          <m:ctrlPr>
                            <a:rPr lang="en-ID" sz="165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ID" sz="165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771900" indent="-900113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5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×4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ID" sz="16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ID" sz="16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ID" sz="16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ID" sz="165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771900" indent="-900113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5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D" sz="165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𝑥𝑦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+12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𝑥𝑦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</m:t>
                      </m:r>
                      <m:sSup>
                        <m:sSupPr>
                          <m:ctrlP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771900" indent="-900113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5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D" sz="16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D" sz="16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r>
                            <a:rPr lang="en-ID" sz="16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ID" sz="16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ID" sz="165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+14</m:t>
                      </m:r>
                      <m:r>
                        <a:rPr lang="en-ID" sz="165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n-ID" sz="165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ID" sz="16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ID" sz="16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D" sz="16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ID" sz="16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B0109C-A7A6-75D2-2DAA-847DD6910D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95275" y="3170403"/>
                <a:ext cx="8839200" cy="1107996"/>
              </a:xfrm>
              <a:prstGeom prst="rect">
                <a:avLst/>
              </a:prstGeom>
              <a:blipFill>
                <a:blip r:embed="rId3"/>
                <a:stretch>
                  <a:fillRect b="-1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Arrow: Curved Down 7">
            <a:extLst>
              <a:ext uri="{FF2B5EF4-FFF2-40B4-BE49-F238E27FC236}">
                <a16:creationId xmlns:a16="http://schemas.microsoft.com/office/drawing/2014/main" id="{E400B946-2315-6115-385E-0405738C072C}"/>
              </a:ext>
            </a:extLst>
          </p:cNvPr>
          <p:cNvSpPr/>
          <p:nvPr/>
        </p:nvSpPr>
        <p:spPr>
          <a:xfrm>
            <a:off x="3628255" y="714507"/>
            <a:ext cx="820689" cy="34998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65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rrow: Curved Up 8">
            <a:extLst>
              <a:ext uri="{FF2B5EF4-FFF2-40B4-BE49-F238E27FC236}">
                <a16:creationId xmlns:a16="http://schemas.microsoft.com/office/drawing/2014/main" id="{3EB4058D-6A17-1830-0509-0558A5DE2E13}"/>
              </a:ext>
            </a:extLst>
          </p:cNvPr>
          <p:cNvSpPr/>
          <p:nvPr/>
        </p:nvSpPr>
        <p:spPr>
          <a:xfrm>
            <a:off x="3590154" y="1443289"/>
            <a:ext cx="896889" cy="32049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65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nip Single Corner Rectangle 47">
            <a:extLst>
              <a:ext uri="{FF2B5EF4-FFF2-40B4-BE49-F238E27FC236}">
                <a16:creationId xmlns:a16="http://schemas.microsoft.com/office/drawing/2014/main" id="{17662E50-A672-8588-B548-00A86CA10ABA}"/>
              </a:ext>
            </a:extLst>
          </p:cNvPr>
          <p:cNvSpPr/>
          <p:nvPr/>
        </p:nvSpPr>
        <p:spPr>
          <a:xfrm>
            <a:off x="762000" y="2148139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01E06F-07F4-C92C-6AB4-AB8E0B39A0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19633"/>
            <a:ext cx="2590800" cy="5109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18159E8-AB5F-58FE-F1EE-BB3087F052B6}"/>
              </a:ext>
            </a:extLst>
          </p:cNvPr>
          <p:cNvSpPr txBox="1"/>
          <p:nvPr/>
        </p:nvSpPr>
        <p:spPr>
          <a:xfrm>
            <a:off x="362424" y="177501"/>
            <a:ext cx="26093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Perkalian</a:t>
            </a:r>
            <a:r>
              <a: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Suku</a:t>
            </a:r>
            <a:r>
              <a: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endParaRPr lang="en-ID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6B0109C-A7A6-75D2-2DAA-847DD6910DEC}"/>
                  </a:ext>
                </a:extLst>
              </p:cNvPr>
              <p:cNvSpPr txBox="1"/>
              <p:nvPr/>
            </p:nvSpPr>
            <p:spPr>
              <a:xfrm>
                <a:off x="685800" y="2608036"/>
                <a:ext cx="4513311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50" b="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ID" sz="165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b="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5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sz="165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+3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d>
                      <m:dPr>
                        <m:ctrlPr>
                          <a:rPr lang="en-ID" sz="165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ID" sz="165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ID" sz="165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sz="165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ID" sz="165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6B0109C-A7A6-75D2-2DAA-847DD6910D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2608036"/>
                <a:ext cx="4513311" cy="600164"/>
              </a:xfrm>
              <a:prstGeom prst="rect">
                <a:avLst/>
              </a:prstGeom>
              <a:blipFill>
                <a:blip r:embed="rId5"/>
                <a:stretch>
                  <a:fillRect l="-811" t="-3061" b="-12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85857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7" grpId="0"/>
      <p:bldP spid="8" grpId="0" animBg="1"/>
      <p:bldP spid="9" grpId="0" animBg="1"/>
      <p:bldP spid="10" grpId="0" animBg="1"/>
      <p:bldP spid="13" grpId="0"/>
      <p:bldP spid="12" grpId="0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4337</TotalTime>
  <Words>358</Words>
  <Application>Microsoft Office PowerPoint</Application>
  <PresentationFormat>On-screen Show (16:9)</PresentationFormat>
  <Paragraphs>124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ＭＳ Ｐゴシック</vt:lpstr>
      <vt:lpstr>Arial</vt:lpstr>
      <vt:lpstr>Arial Black</vt:lpstr>
      <vt:lpstr>Calibri</vt:lpstr>
      <vt:lpstr>Cambria Math</vt:lpstr>
      <vt:lpstr>Symbol</vt:lpstr>
      <vt:lpstr>Times New Roman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ERLBPL056</cp:lastModifiedBy>
  <cp:revision>137</cp:revision>
  <dcterms:created xsi:type="dcterms:W3CDTF">2022-01-17T01:37:52Z</dcterms:created>
  <dcterms:modified xsi:type="dcterms:W3CDTF">2023-04-02T14:53:16Z</dcterms:modified>
</cp:coreProperties>
</file>