
<file path=[Content_Types].xml><?xml version="1.0" encoding="utf-8"?>
<Types xmlns="http://schemas.openxmlformats.org/package/2006/content-types">
  <Default Extension="png" ContentType="image/png"/>
  <Default Extension="webm" ContentType="video/webm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6" r:id="rId20"/>
    <p:sldId id="275" r:id="rId21"/>
    <p:sldId id="278" r:id="rId22"/>
    <p:sldId id="279" r:id="rId23"/>
    <p:sldId id="277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89" r:id="rId33"/>
    <p:sldId id="29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E9E9E9"/>
    <a:srgbClr val="CC006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7" autoAdjust="0"/>
    <p:restoredTop sz="94660"/>
  </p:normalViewPr>
  <p:slideViewPr>
    <p:cSldViewPr snapToGrid="0">
      <p:cViewPr varScale="1">
        <p:scale>
          <a:sx n="68" d="100"/>
          <a:sy n="68" d="100"/>
        </p:scale>
        <p:origin x="2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832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440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 userDrawn="1"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66426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26-Jun-22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28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26-Jun-22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wikipedia.org/" TargetMode="External"/><Relationship Id="rId4" Type="http://schemas.openxmlformats.org/officeDocument/2006/relationships/hyperlink" Target="http://www.shuterstock.com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video" Target="../media/media1.webm"/><Relationship Id="rId1" Type="http://schemas.microsoft.com/office/2007/relationships/media" Target="../media/media1.webm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177988" y="0"/>
            <a:ext cx="5836023" cy="6803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3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31E5D75-7ECF-4C0E-B211-10DE4BD70616}"/>
              </a:ext>
            </a:extLst>
          </p:cNvPr>
          <p:cNvGrpSpPr/>
          <p:nvPr/>
        </p:nvGrpSpPr>
        <p:grpSpPr>
          <a:xfrm>
            <a:off x="174172" y="1505823"/>
            <a:ext cx="5713697" cy="4422399"/>
            <a:chOff x="5836024" y="1250329"/>
            <a:chExt cx="5713697" cy="4422399"/>
          </a:xfrm>
          <a:solidFill>
            <a:schemeClr val="bg1"/>
          </a:solidFill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6FA0607-D015-469E-92DF-64D688CE1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6024" y="1250329"/>
              <a:ext cx="5693061" cy="4422399"/>
            </a:xfrm>
            <a:prstGeom prst="rect">
              <a:avLst/>
            </a:prstGeom>
            <a:grpFill/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7E6635E-85FB-4D47-A0A9-AB6A6CB21D67}"/>
                </a:ext>
              </a:extLst>
            </p:cNvPr>
            <p:cNvSpPr txBox="1"/>
            <p:nvPr/>
          </p:nvSpPr>
          <p:spPr>
            <a:xfrm>
              <a:off x="5836024" y="1544804"/>
              <a:ext cx="1469194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Area </a:t>
              </a:r>
            </a:p>
            <a:p>
              <a:r>
                <a:rPr lang="en-US" sz="1600" dirty="0"/>
                <a:t>Permukiman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039BE0E7-A93C-4AB4-AC8E-F1225D6D9650}"/>
                </a:ext>
              </a:extLst>
            </p:cNvPr>
            <p:cNvSpPr txBox="1"/>
            <p:nvPr/>
          </p:nvSpPr>
          <p:spPr>
            <a:xfrm>
              <a:off x="6423036" y="4992865"/>
              <a:ext cx="802336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Sungai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17076453-BCDA-4EB0-A0EF-1783E37A9A74}"/>
                </a:ext>
              </a:extLst>
            </p:cNvPr>
            <p:cNvSpPr txBox="1"/>
            <p:nvPr/>
          </p:nvSpPr>
          <p:spPr>
            <a:xfrm>
              <a:off x="9788032" y="1313971"/>
              <a:ext cx="1761689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solidFill>
                    <a:srgbClr val="0070C0"/>
                  </a:solidFill>
                </a:rPr>
                <a:t>Data Raster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29C72366-29C8-43EB-8260-3AB6BDD15212}"/>
                </a:ext>
              </a:extLst>
            </p:cNvPr>
            <p:cNvSpPr txBox="1"/>
            <p:nvPr/>
          </p:nvSpPr>
          <p:spPr>
            <a:xfrm>
              <a:off x="9788032" y="5171650"/>
              <a:ext cx="1761689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solidFill>
                    <a:srgbClr val="0070C0"/>
                  </a:solidFill>
                </a:rPr>
                <a:t>Data Vektor</a:t>
              </a:r>
            </a:p>
          </p:txBody>
        </p:sp>
      </p:grpSp>
      <p:sp>
        <p:nvSpPr>
          <p:cNvPr id="8" name="Pentagon 7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4EDE680-02A8-46B8-8053-C3E8F14CD62B}"/>
              </a:ext>
            </a:extLst>
          </p:cNvPr>
          <p:cNvSpPr txBox="1"/>
          <p:nvPr/>
        </p:nvSpPr>
        <p:spPr>
          <a:xfrm>
            <a:off x="7153288" y="921048"/>
            <a:ext cx="273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DATA SPASIAL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7C2380D-EA54-407B-B5ED-50208CAF1EDC}"/>
              </a:ext>
            </a:extLst>
          </p:cNvPr>
          <p:cNvSpPr/>
          <p:nvPr/>
        </p:nvSpPr>
        <p:spPr>
          <a:xfrm>
            <a:off x="6567774" y="1783495"/>
            <a:ext cx="5537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atau informasi yang memiliki referensi atau koordinat geografis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0889DEF-1C88-44DA-A307-F4CDDEC59FF8}"/>
              </a:ext>
            </a:extLst>
          </p:cNvPr>
          <p:cNvSpPr/>
          <p:nvPr/>
        </p:nvSpPr>
        <p:spPr>
          <a:xfrm>
            <a:off x="6567774" y="2744122"/>
            <a:ext cx="5572941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spasial dapat berasal dari peta analog, foto udara, dan citra pengindraan jauh.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3BDF00D-6EB7-4B64-BF45-8C05995AB24B}"/>
              </a:ext>
            </a:extLst>
          </p:cNvPr>
          <p:cNvSpPr/>
          <p:nvPr/>
        </p:nvSpPr>
        <p:spPr>
          <a:xfrm>
            <a:off x="6567774" y="3852218"/>
            <a:ext cx="554771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spasial dapat dimasukan ke sistem informasi geografis dengan cara </a:t>
            </a:r>
            <a:r>
              <a:rPr lang="en-US" sz="24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digitasi</a:t>
            </a:r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peta dan tabulasi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C6DF136-7D8A-471C-AB94-F1C4064644D6}"/>
              </a:ext>
            </a:extLst>
          </p:cNvPr>
          <p:cNvSpPr/>
          <p:nvPr/>
        </p:nvSpPr>
        <p:spPr>
          <a:xfrm>
            <a:off x="6567774" y="5267784"/>
            <a:ext cx="5537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spasial terdiri dari dua jenis penyajian data, yakni </a:t>
            </a:r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raster dan data vektor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088483" y="2016113"/>
            <a:ext cx="365760" cy="365760"/>
          </a:xfrm>
          <a:prstGeom prst="ellipse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098383" y="3002581"/>
            <a:ext cx="365760" cy="365760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098383" y="4308263"/>
            <a:ext cx="365760" cy="365760"/>
          </a:xfrm>
          <a:prstGeom prst="ellipse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099575" y="5523049"/>
            <a:ext cx="365760" cy="365760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512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3" grpId="0"/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57"/>
          <a:stretch/>
        </p:blipFill>
        <p:spPr>
          <a:xfrm>
            <a:off x="0" y="0"/>
            <a:ext cx="6357257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46057" y="-16017"/>
            <a:ext cx="6545943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651" y="2426026"/>
            <a:ext cx="5714493" cy="399568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EA9F1B0-7BE0-4821-AC21-A7665C34FD78}"/>
              </a:ext>
            </a:extLst>
          </p:cNvPr>
          <p:cNvSpPr txBox="1"/>
          <p:nvPr/>
        </p:nvSpPr>
        <p:spPr>
          <a:xfrm>
            <a:off x="330900" y="929914"/>
            <a:ext cx="4187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JENIS DATA SPASIAL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7503B9D-05FB-4C83-AF9E-79689211F55B}"/>
              </a:ext>
            </a:extLst>
          </p:cNvPr>
          <p:cNvSpPr txBox="1"/>
          <p:nvPr/>
        </p:nvSpPr>
        <p:spPr>
          <a:xfrm>
            <a:off x="7762573" y="1520744"/>
            <a:ext cx="2446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chemeClr val="accent6">
                    <a:lumMod val="50000"/>
                  </a:schemeClr>
                </a:solidFill>
              </a:rPr>
              <a:t>Data Raster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2D8BDA-6375-43A4-8E31-479736100A8F}"/>
              </a:ext>
            </a:extLst>
          </p:cNvPr>
          <p:cNvSpPr/>
          <p:nvPr/>
        </p:nvSpPr>
        <p:spPr>
          <a:xfrm>
            <a:off x="217749" y="2039268"/>
            <a:ext cx="50668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raster adalah data digital yang posisinya diwakili oleh grid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1935EFC-1489-441D-BAC4-7E6EB212BD8A}"/>
              </a:ext>
            </a:extLst>
          </p:cNvPr>
          <p:cNvSpPr/>
          <p:nvPr/>
        </p:nvSpPr>
        <p:spPr>
          <a:xfrm>
            <a:off x="187808" y="2909190"/>
            <a:ext cx="5488111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raster dihasilkan oleh 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pengindraan jauh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merepresentasikan objek geografis dengan pixel.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AA8590C-5D6C-4E25-A147-882DA369CB1A}"/>
              </a:ext>
            </a:extLst>
          </p:cNvPr>
          <p:cNvSpPr/>
          <p:nvPr/>
        </p:nvSpPr>
        <p:spPr>
          <a:xfrm>
            <a:off x="217749" y="4116270"/>
            <a:ext cx="52963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Resolusi pixel pada citra menggambarkan ukuran sebenarnya di permukaan bumi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E845BC5-F350-4383-A8A6-FFE00FB39AE4}"/>
              </a:ext>
            </a:extLst>
          </p:cNvPr>
          <p:cNvSpPr/>
          <p:nvPr/>
        </p:nvSpPr>
        <p:spPr>
          <a:xfrm>
            <a:off x="217749" y="4959728"/>
            <a:ext cx="529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raster baik digunakan untuk menggambarkan batas-batas yang berubah secara gradual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48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44" r="-120"/>
          <a:stretch/>
        </p:blipFill>
        <p:spPr>
          <a:xfrm>
            <a:off x="5138056" y="0"/>
            <a:ext cx="706845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5558971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5" y="1263187"/>
            <a:ext cx="5217886" cy="5217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7503B9D-05FB-4C83-AF9E-79689211F55B}"/>
              </a:ext>
            </a:extLst>
          </p:cNvPr>
          <p:cNvSpPr txBox="1"/>
          <p:nvPr/>
        </p:nvSpPr>
        <p:spPr>
          <a:xfrm>
            <a:off x="7643941" y="2440969"/>
            <a:ext cx="24776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002060"/>
                </a:solidFill>
              </a:rPr>
              <a:t>Data </a:t>
            </a:r>
            <a:r>
              <a:rPr lang="en-US" sz="3600" b="1" i="1" dirty="0" smtClean="0">
                <a:solidFill>
                  <a:srgbClr val="002060"/>
                </a:solidFill>
              </a:rPr>
              <a:t>Vektor</a:t>
            </a:r>
            <a:endParaRPr lang="en-US" sz="3600" b="1" i="1" dirty="0">
              <a:solidFill>
                <a:srgbClr val="002060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EA9F1B0-7BE0-4821-AC21-A7665C34FD78}"/>
              </a:ext>
            </a:extLst>
          </p:cNvPr>
          <p:cNvSpPr txBox="1"/>
          <p:nvPr/>
        </p:nvSpPr>
        <p:spPr>
          <a:xfrm>
            <a:off x="7079169" y="1263187"/>
            <a:ext cx="4187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JENIS DATA SPASIAL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F77737B-ADB4-49D5-A9DD-67F18BC2DF9D}"/>
              </a:ext>
            </a:extLst>
          </p:cNvPr>
          <p:cNvSpPr/>
          <p:nvPr/>
        </p:nvSpPr>
        <p:spPr>
          <a:xfrm>
            <a:off x="5693226" y="3261472"/>
            <a:ext cx="63790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vektor adalah data yang merepresentasikan objek di permukaan bumi dengan menggunakan vektor yang dibentuk dengan titik, garis, dan area atau poligon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215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AD756FE-4DE1-4091-A841-B8A4B2A85E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3" t="534"/>
          <a:stretch/>
        </p:blipFill>
        <p:spPr>
          <a:xfrm>
            <a:off x="273447" y="1511749"/>
            <a:ext cx="6609044" cy="45981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7ADEE2A-10CE-453B-A811-5E9F97AFCDE2}"/>
              </a:ext>
            </a:extLst>
          </p:cNvPr>
          <p:cNvSpPr/>
          <p:nvPr/>
        </p:nvSpPr>
        <p:spPr>
          <a:xfrm>
            <a:off x="7506377" y="1511749"/>
            <a:ext cx="4648560" cy="154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Data yang memberi penjelasan mengenai setiap objek, fenomena, atau informasi di permukaan bumi dalam bentuk </a:t>
            </a:r>
            <a:r>
              <a:rPr lang="en-US" sz="22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angka, </a:t>
            </a:r>
            <a:r>
              <a:rPr lang="en-US" sz="22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tabel, </a:t>
            </a:r>
            <a:r>
              <a:rPr lang="en-US" sz="22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atau grafik</a:t>
            </a:r>
            <a:endParaRPr lang="en-US" sz="22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B4F338E-F5E3-4749-8150-9F79CF6DDC05}"/>
              </a:ext>
            </a:extLst>
          </p:cNvPr>
          <p:cNvSpPr/>
          <p:nvPr/>
        </p:nvSpPr>
        <p:spPr>
          <a:xfrm>
            <a:off x="7506377" y="3195067"/>
            <a:ext cx="464856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Data atribut ini melekat pada data spasial</a:t>
            </a:r>
            <a:endParaRPr lang="en-US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52818" y="2096524"/>
            <a:ext cx="4046793" cy="34398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4EDE680-02A8-46B8-8053-C3E8F14CD62B}"/>
              </a:ext>
            </a:extLst>
          </p:cNvPr>
          <p:cNvSpPr txBox="1"/>
          <p:nvPr/>
        </p:nvSpPr>
        <p:spPr>
          <a:xfrm>
            <a:off x="4374469" y="790048"/>
            <a:ext cx="273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DATA </a:t>
            </a:r>
            <a:r>
              <a:rPr lang="en-US" sz="3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ATRIBUT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011554" y="1528227"/>
            <a:ext cx="365760" cy="365760"/>
          </a:xfrm>
          <a:prstGeom prst="ellipse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32207" y="3237752"/>
            <a:ext cx="365760" cy="365760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B4F338E-F5E3-4749-8150-9F79CF6DDC05}"/>
              </a:ext>
            </a:extLst>
          </p:cNvPr>
          <p:cNvSpPr/>
          <p:nvPr/>
        </p:nvSpPr>
        <p:spPr>
          <a:xfrm>
            <a:off x="7102434" y="4153827"/>
            <a:ext cx="5052503" cy="154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Contohnya, peta </a:t>
            </a:r>
            <a:r>
              <a:rPr lang="en-US" sz="2200" dirty="0" err="1" smtClean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sebaran</a:t>
            </a:r>
            <a:r>
              <a:rPr lang="en-US" sz="2200" dirty="0" smtClean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museum di  Indonesia memiliki data atribut berupa tabel yang berisi nama wilayah, jenis wilayah, luas, dan jumlah museum</a:t>
            </a:r>
            <a:endParaRPr lang="en-US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3413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8" grpId="0" animBg="1"/>
      <p:bldP spid="9" grpId="0"/>
      <p:bldP spid="10" grpId="0" animBg="1"/>
      <p:bldP spid="10" grpId="1" animBg="1"/>
      <p:bldP spid="11" grpId="0" animBg="1"/>
      <p:bldP spid="11" grpId="1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t="16494" b="9033"/>
          <a:stretch/>
        </p:blipFill>
        <p:spPr>
          <a:xfrm>
            <a:off x="-14068" y="-14068"/>
            <a:ext cx="12206068" cy="687206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Frame 9"/>
          <p:cNvSpPr/>
          <p:nvPr/>
        </p:nvSpPr>
        <p:spPr>
          <a:xfrm>
            <a:off x="188640" y="337624"/>
            <a:ext cx="11614154" cy="6077075"/>
          </a:xfrm>
          <a:prstGeom prst="frame">
            <a:avLst>
              <a:gd name="adj1" fmla="val 1002"/>
            </a:avLst>
          </a:prstGeom>
          <a:solidFill>
            <a:srgbClr val="FFCE2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1069040" y="5120640"/>
            <a:ext cx="9608337" cy="1261340"/>
          </a:xfrm>
          <a:prstGeom prst="rect">
            <a:avLst/>
          </a:prstGeom>
          <a:solidFill>
            <a:srgbClr val="FFCE2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E68AE2F-E2CC-4711-AFC1-AF57D7C1AA94}"/>
              </a:ext>
            </a:extLst>
          </p:cNvPr>
          <p:cNvSpPr/>
          <p:nvPr/>
        </p:nvSpPr>
        <p:spPr>
          <a:xfrm>
            <a:off x="1256818" y="5150969"/>
            <a:ext cx="9420559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latin typeface="Calibri" panose="020F0502020204030204" pitchFamily="34" charset="0"/>
              </a:rPr>
              <a:t>Komponen perangkat keras utama sistem informasi geografis (SIG) berfungsi untuk memberikan daya komputasi dan data akses yang diperlukan oleh sistem perangkat lunak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1069040" y="4384952"/>
            <a:ext cx="4173520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Perangkat Keras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4" name="Pentagon 13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9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87416" y="1326912"/>
            <a:ext cx="3200400" cy="3200400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455253" y="1326912"/>
            <a:ext cx="3200400" cy="3200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17308" y="1313264"/>
            <a:ext cx="3200400" cy="32004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80645" y="1201820"/>
            <a:ext cx="3630576" cy="3200400"/>
            <a:chOff x="380645" y="1201820"/>
            <a:chExt cx="3630576" cy="3200400"/>
          </a:xfrm>
        </p:grpSpPr>
        <p:sp>
          <p:nvSpPr>
            <p:cNvPr id="6" name="Rectangle 5"/>
            <p:cNvSpPr/>
            <p:nvPr/>
          </p:nvSpPr>
          <p:spPr>
            <a:xfrm>
              <a:off x="731332" y="1201820"/>
              <a:ext cx="3200400" cy="32004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645" y="1490186"/>
              <a:ext cx="3630576" cy="2719428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8534885" y="1215468"/>
            <a:ext cx="3557174" cy="3200400"/>
            <a:chOff x="8534885" y="1215468"/>
            <a:chExt cx="3557174" cy="3200400"/>
          </a:xfrm>
        </p:grpSpPr>
        <p:sp>
          <p:nvSpPr>
            <p:cNvPr id="9" name="Rectangle 8"/>
            <p:cNvSpPr/>
            <p:nvPr/>
          </p:nvSpPr>
          <p:spPr>
            <a:xfrm>
              <a:off x="8671549" y="1215468"/>
              <a:ext cx="3200400" cy="32004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4885" y="1621629"/>
              <a:ext cx="3557174" cy="2610966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4672853" y="1215468"/>
            <a:ext cx="3200400" cy="3200400"/>
            <a:chOff x="4672853" y="1215468"/>
            <a:chExt cx="3200400" cy="3200400"/>
          </a:xfrm>
        </p:grpSpPr>
        <p:sp>
          <p:nvSpPr>
            <p:cNvPr id="12" name="Rectangle 11"/>
            <p:cNvSpPr/>
            <p:nvPr/>
          </p:nvSpPr>
          <p:spPr>
            <a:xfrm>
              <a:off x="4672853" y="1215468"/>
              <a:ext cx="3200400" cy="3200400"/>
            </a:xfrm>
            <a:prstGeom prst="rect">
              <a:avLst/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0" r="23302"/>
            <a:stretch/>
          </p:blipFill>
          <p:spPr>
            <a:xfrm>
              <a:off x="4808452" y="1262394"/>
              <a:ext cx="2850777" cy="2970201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D914D93-4F60-4BBA-A58E-61F3EF3587CE}"/>
              </a:ext>
            </a:extLst>
          </p:cNvPr>
          <p:cNvSpPr txBox="1"/>
          <p:nvPr/>
        </p:nvSpPr>
        <p:spPr>
          <a:xfrm>
            <a:off x="390384" y="329366"/>
            <a:ext cx="3667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chemeClr val="bg1"/>
                </a:solidFill>
                <a:latin typeface="Calibri" panose="020F0502020204030204" pitchFamily="34" charset="0"/>
              </a:rPr>
              <a:t>Perangkat </a:t>
            </a:r>
            <a:r>
              <a:rPr lang="en-US" sz="4000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Keras</a:t>
            </a:r>
            <a:endParaRPr lang="en-US" sz="400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19757" y="4625108"/>
            <a:ext cx="308848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Memasukkan Data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4803553" y="4625108"/>
            <a:ext cx="308848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Memproses Data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8707107" y="4625108"/>
            <a:ext cx="308848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err="1" smtClean="0">
                <a:latin typeface="Calibri" panose="020F0502020204030204" pitchFamily="34" charset="0"/>
              </a:rPr>
              <a:t>Mengelurkan</a:t>
            </a:r>
            <a:r>
              <a:rPr lang="en-US" sz="2800" b="1" i="1" dirty="0" smtClean="0">
                <a:latin typeface="Calibri" panose="020F0502020204030204" pitchFamily="34" charset="0"/>
              </a:rPr>
              <a:t> Data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29947" y="5178465"/>
            <a:ext cx="307829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580930" y="5178465"/>
            <a:ext cx="3078299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77354" y="5178465"/>
            <a:ext cx="307829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19757" y="5289909"/>
            <a:ext cx="3311975" cy="1163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Perangkat keras untuk memasukkan data, seperti </a:t>
            </a:r>
            <a:r>
              <a:rPr lang="en-US" sz="2200" i="1" dirty="0" smtClean="0">
                <a:latin typeface="Calibri" panose="020F0502020204030204" pitchFamily="34" charset="0"/>
              </a:rPr>
              <a:t>scanner</a:t>
            </a:r>
            <a:r>
              <a:rPr lang="en-US" sz="2200" dirty="0" smtClean="0">
                <a:latin typeface="Calibri" panose="020F0502020204030204" pitchFamily="34" charset="0"/>
              </a:rPr>
              <a:t> dan </a:t>
            </a:r>
            <a:r>
              <a:rPr lang="en-US" sz="2200" i="1" dirty="0" smtClean="0">
                <a:latin typeface="Calibri" panose="020F0502020204030204" pitchFamily="34" charset="0"/>
              </a:rPr>
              <a:t>digitizer</a:t>
            </a:r>
            <a:endParaRPr lang="en-US" sz="2200" i="1" dirty="0">
              <a:latin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3553" y="5289909"/>
            <a:ext cx="3311975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Perangkat keras untuk mengolah data, seperti </a:t>
            </a:r>
            <a:r>
              <a:rPr lang="en-US" sz="2200" i="1" dirty="0" smtClean="0">
                <a:latin typeface="Calibri" panose="020F0502020204030204" pitchFamily="34" charset="0"/>
              </a:rPr>
              <a:t>CPU </a:t>
            </a:r>
            <a:r>
              <a:rPr lang="en-US" sz="2200" dirty="0" smtClean="0">
                <a:latin typeface="Calibri" panose="020F0502020204030204" pitchFamily="34" charset="0"/>
              </a:rPr>
              <a:t>dan </a:t>
            </a:r>
            <a:r>
              <a:rPr lang="en-US" sz="2200" i="1" dirty="0" err="1" smtClean="0">
                <a:latin typeface="Calibri" panose="020F0502020204030204" pitchFamily="34" charset="0"/>
              </a:rPr>
              <a:t>Hardisk</a:t>
            </a:r>
            <a:endParaRPr lang="en-US" sz="2200" i="1" dirty="0">
              <a:latin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559974" y="5303955"/>
            <a:ext cx="3311975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Perangkat keras untuk menyajikan data, seperti </a:t>
            </a:r>
            <a:r>
              <a:rPr lang="en-US" sz="2200" i="1" dirty="0" smtClean="0">
                <a:latin typeface="Calibri" panose="020F0502020204030204" pitchFamily="34" charset="0"/>
              </a:rPr>
              <a:t>Printer </a:t>
            </a:r>
            <a:r>
              <a:rPr lang="en-US" sz="2200" dirty="0" smtClean="0">
                <a:latin typeface="Calibri" panose="020F0502020204030204" pitchFamily="34" charset="0"/>
              </a:rPr>
              <a:t>dan </a:t>
            </a:r>
            <a:r>
              <a:rPr lang="en-US" sz="2200" i="1" dirty="0" smtClean="0">
                <a:latin typeface="Calibri" panose="020F0502020204030204" pitchFamily="34" charset="0"/>
              </a:rPr>
              <a:t>Plotter</a:t>
            </a:r>
            <a:endParaRPr lang="en-US" sz="2200" i="1" dirty="0">
              <a:latin typeface="Calibri" panose="020F0502020204030204" pitchFamily="34" charset="0"/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959269" y="235986"/>
            <a:ext cx="4777055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Jenis Perangkat Keras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3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  <p:bldP spid="17" grpId="0"/>
      <p:bldP spid="21" grpId="0"/>
      <p:bldP spid="22" grpId="0"/>
      <p:bldP spid="23" grpId="0"/>
      <p:bldP spid="25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886262"/>
            <a:ext cx="12192000" cy="3118606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940715" y="850539"/>
            <a:ext cx="2805368" cy="2881345"/>
            <a:chOff x="510987" y="363070"/>
            <a:chExt cx="2891119" cy="315518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522" l="0" r="997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94" t="19967" r="32088" b="40310"/>
            <a:stretch/>
          </p:blipFill>
          <p:spPr>
            <a:xfrm>
              <a:off x="510987" y="363070"/>
              <a:ext cx="2891119" cy="280124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771856B2-F804-4D1F-80F0-AF2A2C90B405}"/>
                </a:ext>
              </a:extLst>
            </p:cNvPr>
            <p:cNvSpPr txBox="1"/>
            <p:nvPr/>
          </p:nvSpPr>
          <p:spPr>
            <a:xfrm>
              <a:off x="1259334" y="2810367"/>
              <a:ext cx="16855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ArcGIS</a:t>
              </a:r>
              <a:endPara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231" y="1337244"/>
            <a:ext cx="2722567" cy="21913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502" y="1865440"/>
            <a:ext cx="2655204" cy="9487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06"/>
          <a:stretch/>
        </p:blipFill>
        <p:spPr>
          <a:xfrm>
            <a:off x="223642" y="1337244"/>
            <a:ext cx="2642587" cy="22421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431623" y="4940620"/>
            <a:ext cx="4188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smtClean="0">
                <a:solidFill>
                  <a:srgbClr val="0070C0"/>
                </a:solidFill>
                <a:latin typeface="Calibri" panose="020F0502020204030204" pitchFamily="34" charset="0"/>
                <a:cs typeface="Arial" pitchFamily="34" charset="0"/>
              </a:rPr>
              <a:t>Perangkat Lunak</a:t>
            </a:r>
            <a:endParaRPr lang="en-US" altLang="ko-KR" sz="4400" b="1" dirty="0">
              <a:solidFill>
                <a:srgbClr val="0070C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5266294" y="4307193"/>
            <a:ext cx="6721055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</a:rPr>
              <a:t>Perangkat lunak berfungsi untuk memasukan, menyimpan, dan mengeluarkan data yang diperlukan.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266293" y="5710061"/>
            <a:ext cx="692570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</a:rPr>
              <a:t>Contohnya ArcView, ArcGIS, </a:t>
            </a:r>
            <a:r>
              <a:rPr lang="en-US" sz="2400" dirty="0" smtClean="0">
                <a:latin typeface="Calibri" panose="020F0502020204030204" pitchFamily="34" charset="0"/>
              </a:rPr>
              <a:t>MapInfo, dan </a:t>
            </a:r>
            <a:r>
              <a:rPr lang="en-US" sz="2400" dirty="0" err="1" smtClean="0">
                <a:latin typeface="Calibri" panose="020F0502020204030204" pitchFamily="34" charset="0"/>
              </a:rPr>
              <a:t>QuantumGIS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657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14" grpId="0"/>
      <p:bldP spid="15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1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3388963" y="-5"/>
            <a:ext cx="8803037" cy="6858005"/>
            <a:chOff x="3388963" y="-5"/>
            <a:chExt cx="8803037" cy="6858005"/>
          </a:xfrm>
        </p:grpSpPr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xmlns="" id="{FDCF1E8E-38F5-4985-A46C-E80882D2B3CE}"/>
                </a:ext>
              </a:extLst>
            </p:cNvPr>
            <p:cNvSpPr/>
            <p:nvPr/>
          </p:nvSpPr>
          <p:spPr>
            <a:xfrm flipH="1" flipV="1">
              <a:off x="3388963" y="-5"/>
              <a:ext cx="8803035" cy="6858005"/>
            </a:xfrm>
            <a:prstGeom prst="rt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1" name="Right Triangle 30">
              <a:extLst>
                <a:ext uri="{FF2B5EF4-FFF2-40B4-BE49-F238E27FC236}">
                  <a16:creationId xmlns:a16="http://schemas.microsoft.com/office/drawing/2014/main" xmlns="" id="{71DAF0CA-DEB0-4800-8C0B-AEFE32E1EDEB}"/>
                </a:ext>
              </a:extLst>
            </p:cNvPr>
            <p:cNvSpPr/>
            <p:nvPr/>
          </p:nvSpPr>
          <p:spPr>
            <a:xfrm flipH="1" flipV="1">
              <a:off x="4287509" y="0"/>
              <a:ext cx="7904491" cy="6157993"/>
            </a:xfrm>
            <a:prstGeom prst="rt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2" name="Right Triangle 31">
              <a:extLst>
                <a:ext uri="{FF2B5EF4-FFF2-40B4-BE49-F238E27FC236}">
                  <a16:creationId xmlns:a16="http://schemas.microsoft.com/office/drawing/2014/main" xmlns="" id="{A33CAA8C-7074-4881-9A43-8EA2B21D2D78}"/>
                </a:ext>
              </a:extLst>
            </p:cNvPr>
            <p:cNvSpPr/>
            <p:nvPr/>
          </p:nvSpPr>
          <p:spPr>
            <a:xfrm flipH="1" flipV="1">
              <a:off x="4512472" y="-2"/>
              <a:ext cx="7679526" cy="5982735"/>
            </a:xfrm>
            <a:prstGeom prst="rt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3" name="L-Shape 32">
            <a:extLst>
              <a:ext uri="{FF2B5EF4-FFF2-40B4-BE49-F238E27FC236}">
                <a16:creationId xmlns:a16="http://schemas.microsoft.com/office/drawing/2014/main" xmlns="" id="{F9C67B1A-94A2-4003-AA3C-7088642B1891}"/>
              </a:ext>
            </a:extLst>
          </p:cNvPr>
          <p:cNvSpPr/>
          <p:nvPr/>
        </p:nvSpPr>
        <p:spPr>
          <a:xfrm rot="10800000">
            <a:off x="11217552" y="144367"/>
            <a:ext cx="807899" cy="807899"/>
          </a:xfrm>
          <a:prstGeom prst="corner">
            <a:avLst>
              <a:gd name="adj1" fmla="val 23355"/>
              <a:gd name="adj2" fmla="val 23357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9888638" y="79438"/>
            <a:ext cx="2157463" cy="1586759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-17095" y="2217013"/>
            <a:ext cx="6832120" cy="4655055"/>
            <a:chOff x="-17095" y="2202945"/>
            <a:chExt cx="6832120" cy="4655055"/>
          </a:xfrm>
        </p:grpSpPr>
        <p:sp>
          <p:nvSpPr>
            <p:cNvPr id="36" name="Right Triangle 35">
              <a:extLst>
                <a:ext uri="{FF2B5EF4-FFF2-40B4-BE49-F238E27FC236}">
                  <a16:creationId xmlns:a16="http://schemas.microsoft.com/office/drawing/2014/main" xmlns="" id="{AADAAEEE-CE2D-4314-B4A5-DCF2C46AFAC2}"/>
                </a:ext>
              </a:extLst>
            </p:cNvPr>
            <p:cNvSpPr/>
            <p:nvPr/>
          </p:nvSpPr>
          <p:spPr>
            <a:xfrm rot="10800000" flipH="1" flipV="1">
              <a:off x="-17093" y="2202945"/>
              <a:ext cx="6832118" cy="4655055"/>
            </a:xfrm>
            <a:prstGeom prst="rt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7" name="Right Triangle 36">
              <a:extLst>
                <a:ext uri="{FF2B5EF4-FFF2-40B4-BE49-F238E27FC236}">
                  <a16:creationId xmlns:a16="http://schemas.microsoft.com/office/drawing/2014/main" xmlns="" id="{4FBD0F4C-642A-4AC7-8414-F962834814B4}"/>
                </a:ext>
              </a:extLst>
            </p:cNvPr>
            <p:cNvSpPr/>
            <p:nvPr/>
          </p:nvSpPr>
          <p:spPr>
            <a:xfrm rot="10800000" flipH="1" flipV="1">
              <a:off x="-17095" y="2925159"/>
              <a:ext cx="5772133" cy="3932835"/>
            </a:xfrm>
            <a:prstGeom prst="rt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Right Triangle 37">
              <a:extLst>
                <a:ext uri="{FF2B5EF4-FFF2-40B4-BE49-F238E27FC236}">
                  <a16:creationId xmlns:a16="http://schemas.microsoft.com/office/drawing/2014/main" xmlns="" id="{2D9FA098-CF1F-440A-86AC-676DF90080AC}"/>
                </a:ext>
              </a:extLst>
            </p:cNvPr>
            <p:cNvSpPr/>
            <p:nvPr/>
          </p:nvSpPr>
          <p:spPr>
            <a:xfrm rot="10800000" flipH="1" flipV="1">
              <a:off x="-17093" y="3101608"/>
              <a:ext cx="5513165" cy="3756388"/>
            </a:xfrm>
            <a:prstGeom prst="rtTriangl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9" name="L-Shape 38">
            <a:extLst>
              <a:ext uri="{FF2B5EF4-FFF2-40B4-BE49-F238E27FC236}">
                <a16:creationId xmlns:a16="http://schemas.microsoft.com/office/drawing/2014/main" xmlns="" id="{55373D72-D7EE-4AD9-BB39-76739D2D9FDD}"/>
              </a:ext>
            </a:extLst>
          </p:cNvPr>
          <p:cNvSpPr/>
          <p:nvPr/>
        </p:nvSpPr>
        <p:spPr>
          <a:xfrm>
            <a:off x="149455" y="5905728"/>
            <a:ext cx="807899" cy="807899"/>
          </a:xfrm>
          <a:prstGeom prst="corner">
            <a:avLst>
              <a:gd name="adj1" fmla="val 23355"/>
              <a:gd name="adj2" fmla="val 23357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37925787-963D-4965-9C96-A163D7A44BE4}"/>
              </a:ext>
            </a:extLst>
          </p:cNvPr>
          <p:cNvSpPr/>
          <p:nvPr/>
        </p:nvSpPr>
        <p:spPr>
          <a:xfrm>
            <a:off x="8122562" y="1666197"/>
            <a:ext cx="3902889" cy="190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</a:rPr>
              <a:t>Kemampuan untuk mengelola dan memanfaatkan sistem informasi geografis (SIG) secara efektif dan sesuai dengan kebutuhan.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414C718-81C4-4374-8FE3-5F1040446CF8}"/>
              </a:ext>
            </a:extLst>
          </p:cNvPr>
          <p:cNvSpPr txBox="1"/>
          <p:nvPr/>
        </p:nvSpPr>
        <p:spPr>
          <a:xfrm>
            <a:off x="497631" y="5388330"/>
            <a:ext cx="3716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chemeClr val="bg1"/>
                </a:solidFill>
                <a:cs typeface="Arial" pitchFamily="34" charset="0"/>
              </a:rPr>
              <a:t>Kemampuan Manusia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0" name="Straight Connector 49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86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6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9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12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5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8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21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2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3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SUBSISTEM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 INFORMASI GEOGRAFIS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4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7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8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530429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4720737" y="1024594"/>
            <a:ext cx="3170190" cy="646331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bg1"/>
                </a:solidFill>
              </a:rPr>
              <a:t>Subsistem</a:t>
            </a:r>
            <a:r>
              <a:rPr lang="en-US" sz="3600" b="1" dirty="0" smtClean="0">
                <a:solidFill>
                  <a:schemeClr val="bg1"/>
                </a:solidFill>
              </a:rPr>
              <a:t> SIG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552929" y="2665647"/>
            <a:ext cx="1900587" cy="584775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Masukan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381034" y="2649411"/>
            <a:ext cx="2334094" cy="1077218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Manajemen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6359534" y="2649411"/>
            <a:ext cx="2867244" cy="1077218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Manipulasi dan Analisis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10034537" y="2667031"/>
            <a:ext cx="1900735" cy="584775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Keluaran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6437423" y="4220308"/>
            <a:ext cx="2711465" cy="2246769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Klasifikasi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i="1" dirty="0" smtClean="0">
                <a:solidFill>
                  <a:schemeClr val="bg1"/>
                </a:solidFill>
              </a:rPr>
              <a:t>Overlay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i="1" dirty="0">
                <a:solidFill>
                  <a:schemeClr val="bg1"/>
                </a:solidFill>
              </a:rPr>
              <a:t>N</a:t>
            </a:r>
            <a:r>
              <a:rPr lang="en-US" sz="2800" i="1" dirty="0" smtClean="0">
                <a:solidFill>
                  <a:schemeClr val="bg1"/>
                </a:solidFill>
              </a:rPr>
              <a:t>etwork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i="1" dirty="0" smtClean="0">
                <a:solidFill>
                  <a:schemeClr val="bg1"/>
                </a:solidFill>
              </a:rPr>
              <a:t>Buffering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Tiga dimensi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5148775" y="1670925"/>
            <a:ext cx="0" cy="2930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503223" y="1969476"/>
            <a:ext cx="36455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503223" y="1963932"/>
            <a:ext cx="0" cy="65734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729196" y="1665381"/>
            <a:ext cx="0" cy="6272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720737" y="2292603"/>
            <a:ext cx="99439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720737" y="2292603"/>
            <a:ext cx="0" cy="3286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359534" y="1650321"/>
            <a:ext cx="0" cy="6272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359535" y="2277543"/>
            <a:ext cx="143362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793156" y="2277543"/>
            <a:ext cx="0" cy="34373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7228449" y="1680441"/>
            <a:ext cx="0" cy="2930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228449" y="1968895"/>
            <a:ext cx="36455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0874001" y="1989292"/>
            <a:ext cx="0" cy="65734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5" idx="2"/>
          </p:cNvCxnSpPr>
          <p:nvPr/>
        </p:nvCxnSpPr>
        <p:spPr>
          <a:xfrm>
            <a:off x="7793156" y="3726629"/>
            <a:ext cx="0" cy="4936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0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18906" y="-89357"/>
            <a:ext cx="698798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3EBB3A5-57AF-4A9C-9316-70D696151BA5}"/>
              </a:ext>
            </a:extLst>
          </p:cNvPr>
          <p:cNvSpPr txBox="1"/>
          <p:nvPr/>
        </p:nvSpPr>
        <p:spPr>
          <a:xfrm>
            <a:off x="15196" y="33315"/>
            <a:ext cx="6051064" cy="18466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Bab 2 </a:t>
            </a:r>
          </a:p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Peta, </a:t>
            </a:r>
            <a:r>
              <a:rPr lang="en-US" altLang="ko-KR" sz="3800" b="1" dirty="0" err="1" smtClean="0">
                <a:solidFill>
                  <a:schemeClr val="bg1"/>
                </a:solidFill>
                <a:cs typeface="Arial" pitchFamily="34" charset="0"/>
              </a:rPr>
              <a:t>Pengindraan</a:t>
            </a:r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 Jauh, dan Sistem Informasi Geografis</a:t>
            </a:r>
            <a:endParaRPr lang="ko-KR" alt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91940" y="2388748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1</a:t>
            </a:r>
            <a:endParaRPr kumimoji="1" lang="ja-JP" altLang="en-US" sz="2400" dirty="0"/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6368812" y="2313319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Pengertian Sistem Informasi Geografis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5" name="円/楕円 4"/>
          <p:cNvSpPr/>
          <p:nvPr/>
        </p:nvSpPr>
        <p:spPr>
          <a:xfrm>
            <a:off x="5791940" y="3232307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2</a:t>
            </a:r>
            <a:endParaRPr kumimoji="1" lang="ja-JP" altLang="en-US" sz="24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371643" y="315687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Fungsi Sistem Informasi Geografis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91940" y="4094934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3</a:t>
            </a:r>
            <a:endParaRPr kumimoji="1" lang="ja-JP" altLang="en-US" sz="24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6368812" y="4058454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Komponen Sistem Informasi Geografis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791940" y="4990194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4</a:t>
            </a:r>
            <a:endParaRPr kumimoji="1" lang="ja-JP" altLang="en-US" sz="24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6371643" y="490131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Subsistem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Sistem Informasi Geografis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1" name="円/楕円 4"/>
          <p:cNvSpPr/>
          <p:nvPr/>
        </p:nvSpPr>
        <p:spPr>
          <a:xfrm>
            <a:off x="5791940" y="586606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5</a:t>
            </a:r>
            <a:endParaRPr kumimoji="1" lang="ja-JP" altLang="en-US" sz="2400" dirty="0"/>
          </a:p>
        </p:txBody>
      </p:sp>
      <p:sp>
        <p:nvSpPr>
          <p:cNvPr id="22" name="テキスト プレースホルダー 6"/>
          <p:cNvSpPr txBox="1">
            <a:spLocks/>
          </p:cNvSpPr>
          <p:nvPr/>
        </p:nvSpPr>
        <p:spPr>
          <a:xfrm>
            <a:off x="6371643" y="5790631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Manfaat Sistem Informasi Geografis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3EBB3A5-57AF-4A9C-9316-70D696151BA5}"/>
              </a:ext>
            </a:extLst>
          </p:cNvPr>
          <p:cNvSpPr txBox="1"/>
          <p:nvPr/>
        </p:nvSpPr>
        <p:spPr>
          <a:xfrm>
            <a:off x="6368812" y="768423"/>
            <a:ext cx="529112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rgbClr val="0070C0"/>
                </a:solidFill>
                <a:cs typeface="Arial" pitchFamily="34" charset="0"/>
              </a:rPr>
              <a:t>SISTEM INFORMASI GEOGRAFIS (SIG)</a:t>
            </a:r>
            <a:endParaRPr lang="ko-KR" altLang="en-US" sz="40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29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3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7" b="8727"/>
          <a:stretch/>
        </p:blipFill>
        <p:spPr>
          <a:xfrm flipH="1">
            <a:off x="0" y="-26894"/>
            <a:ext cx="12192000" cy="6884894"/>
          </a:xfrm>
          <a:prstGeom prst="rect">
            <a:avLst/>
          </a:prstGeom>
        </p:spPr>
      </p:pic>
      <p:pic>
        <p:nvPicPr>
          <p:cNvPr id="3" name="Picture Placeholder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3" b="1168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: Shape 41">
            <a:extLst>
              <a:ext uri="{FF2B5EF4-FFF2-40B4-BE49-F238E27FC236}">
                <a16:creationId xmlns:a16="http://schemas.microsoft.com/office/drawing/2014/main" xmlns="" id="{F924DA64-AB3B-4205-B94C-4B27FD09C7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244184 w 18288000"/>
              <a:gd name="connsiteY0" fmla="*/ 8746079 h 10287000"/>
              <a:gd name="connsiteX1" fmla="*/ 9974184 w 18288000"/>
              <a:gd name="connsiteY1" fmla="*/ 9016079 h 10287000"/>
              <a:gd name="connsiteX2" fmla="*/ 10244184 w 18288000"/>
              <a:gd name="connsiteY2" fmla="*/ 9286079 h 10287000"/>
              <a:gd name="connsiteX3" fmla="*/ 10616757 w 18288000"/>
              <a:gd name="connsiteY3" fmla="*/ 9286079 h 10287000"/>
              <a:gd name="connsiteX4" fmla="*/ 10886757 w 18288000"/>
              <a:gd name="connsiteY4" fmla="*/ 9016079 h 10287000"/>
              <a:gd name="connsiteX5" fmla="*/ 10616757 w 18288000"/>
              <a:gd name="connsiteY5" fmla="*/ 8746079 h 10287000"/>
              <a:gd name="connsiteX6" fmla="*/ 7916068 w 18288000"/>
              <a:gd name="connsiteY6" fmla="*/ 7111157 h 10287000"/>
              <a:gd name="connsiteX7" fmla="*/ 7646066 w 18288000"/>
              <a:gd name="connsiteY7" fmla="*/ 7381156 h 10287000"/>
              <a:gd name="connsiteX8" fmla="*/ 7916068 w 18288000"/>
              <a:gd name="connsiteY8" fmla="*/ 7651156 h 10287000"/>
              <a:gd name="connsiteX9" fmla="*/ 8288640 w 18288000"/>
              <a:gd name="connsiteY9" fmla="*/ 7651156 h 10287000"/>
              <a:gd name="connsiteX10" fmla="*/ 8558639 w 18288000"/>
              <a:gd name="connsiteY10" fmla="*/ 7381156 h 10287000"/>
              <a:gd name="connsiteX11" fmla="*/ 8288640 w 18288000"/>
              <a:gd name="connsiteY11" fmla="*/ 7111157 h 10287000"/>
              <a:gd name="connsiteX12" fmla="*/ 17857466 w 18288000"/>
              <a:gd name="connsiteY12" fmla="*/ 6599630 h 10287000"/>
              <a:gd name="connsiteX13" fmla="*/ 18288000 w 18288000"/>
              <a:gd name="connsiteY13" fmla="*/ 6599630 h 10287000"/>
              <a:gd name="connsiteX14" fmla="*/ 18288000 w 18288000"/>
              <a:gd name="connsiteY14" fmla="*/ 6601285 h 10287000"/>
              <a:gd name="connsiteX15" fmla="*/ 17856710 w 18288000"/>
              <a:gd name="connsiteY15" fmla="*/ 6601285 h 10287000"/>
              <a:gd name="connsiteX16" fmla="*/ 18166506 w 18288000"/>
              <a:gd name="connsiteY16" fmla="*/ 5474738 h 10287000"/>
              <a:gd name="connsiteX17" fmla="*/ 18288000 w 18288000"/>
              <a:gd name="connsiteY17" fmla="*/ 5474738 h 10287000"/>
              <a:gd name="connsiteX18" fmla="*/ 18288000 w 18288000"/>
              <a:gd name="connsiteY18" fmla="*/ 6059630 h 10287000"/>
              <a:gd name="connsiteX19" fmla="*/ 18046092 w 18288000"/>
              <a:gd name="connsiteY19" fmla="*/ 6059630 h 10287000"/>
              <a:gd name="connsiteX20" fmla="*/ 18152328 w 18288000"/>
              <a:gd name="connsiteY20" fmla="*/ 5588224 h 10287000"/>
              <a:gd name="connsiteX21" fmla="*/ 18219124 w 18288000"/>
              <a:gd name="connsiteY21" fmla="*/ 4929623 h 10287000"/>
              <a:gd name="connsiteX22" fmla="*/ 18288000 w 18288000"/>
              <a:gd name="connsiteY22" fmla="*/ 4929623 h 10287000"/>
              <a:gd name="connsiteX23" fmla="*/ 18288000 w 18288000"/>
              <a:gd name="connsiteY23" fmla="*/ 4934738 h 10287000"/>
              <a:gd name="connsiteX24" fmla="*/ 18218968 w 18288000"/>
              <a:gd name="connsiteY24" fmla="*/ 4934738 h 10287000"/>
              <a:gd name="connsiteX25" fmla="*/ 18217220 w 18288000"/>
              <a:gd name="connsiteY25" fmla="*/ 4384510 h 10287000"/>
              <a:gd name="connsiteX26" fmla="*/ 18288000 w 18288000"/>
              <a:gd name="connsiteY26" fmla="*/ 4384510 h 10287000"/>
              <a:gd name="connsiteX27" fmla="*/ 18288000 w 18288000"/>
              <a:gd name="connsiteY27" fmla="*/ 4389625 h 10287000"/>
              <a:gd name="connsiteX28" fmla="*/ 18217532 w 18288000"/>
              <a:gd name="connsiteY28" fmla="*/ 4389625 h 10287000"/>
              <a:gd name="connsiteX29" fmla="*/ 5999551 w 18288000"/>
              <a:gd name="connsiteY29" fmla="*/ 4361301 h 10287000"/>
              <a:gd name="connsiteX30" fmla="*/ 5729552 w 18288000"/>
              <a:gd name="connsiteY30" fmla="*/ 4631301 h 10287000"/>
              <a:gd name="connsiteX31" fmla="*/ 5999551 w 18288000"/>
              <a:gd name="connsiteY31" fmla="*/ 4901301 h 10287000"/>
              <a:gd name="connsiteX32" fmla="*/ 6228135 w 18288000"/>
              <a:gd name="connsiteY32" fmla="*/ 4901301 h 10287000"/>
              <a:gd name="connsiteX33" fmla="*/ 6498136 w 18288000"/>
              <a:gd name="connsiteY33" fmla="*/ 4631301 h 10287000"/>
              <a:gd name="connsiteX34" fmla="*/ 6228135 w 18288000"/>
              <a:gd name="connsiteY34" fmla="*/ 4361301 h 10287000"/>
              <a:gd name="connsiteX35" fmla="*/ 18163112 w 18288000"/>
              <a:gd name="connsiteY35" fmla="*/ 3839395 h 10287000"/>
              <a:gd name="connsiteX36" fmla="*/ 18288000 w 18288000"/>
              <a:gd name="connsiteY36" fmla="*/ 3839395 h 10287000"/>
              <a:gd name="connsiteX37" fmla="*/ 18288000 w 18288000"/>
              <a:gd name="connsiteY37" fmla="*/ 3844510 h 10287000"/>
              <a:gd name="connsiteX38" fmla="*/ 18163882 w 18288000"/>
              <a:gd name="connsiteY38" fmla="*/ 3844510 h 10287000"/>
              <a:gd name="connsiteX39" fmla="*/ 18057438 w 18288000"/>
              <a:gd name="connsiteY39" fmla="*/ 3294280 h 10287000"/>
              <a:gd name="connsiteX40" fmla="*/ 18288000 w 18288000"/>
              <a:gd name="connsiteY40" fmla="*/ 3294280 h 10287000"/>
              <a:gd name="connsiteX41" fmla="*/ 18288000 w 18288000"/>
              <a:gd name="connsiteY41" fmla="*/ 3299395 h 10287000"/>
              <a:gd name="connsiteX42" fmla="*/ 18058674 w 18288000"/>
              <a:gd name="connsiteY42" fmla="*/ 3299395 h 10287000"/>
              <a:gd name="connsiteX43" fmla="*/ 17899292 w 18288000"/>
              <a:gd name="connsiteY43" fmla="*/ 2749163 h 10287000"/>
              <a:gd name="connsiteX44" fmla="*/ 18288000 w 18288000"/>
              <a:gd name="connsiteY44" fmla="*/ 2749163 h 10287000"/>
              <a:gd name="connsiteX45" fmla="*/ 18288000 w 18288000"/>
              <a:gd name="connsiteY45" fmla="*/ 2754280 h 10287000"/>
              <a:gd name="connsiteX46" fmla="*/ 17901006 w 18288000"/>
              <a:gd name="connsiteY46" fmla="*/ 2754280 h 10287000"/>
              <a:gd name="connsiteX47" fmla="*/ 17686150 w 18288000"/>
              <a:gd name="connsiteY47" fmla="*/ 2204051 h 10287000"/>
              <a:gd name="connsiteX48" fmla="*/ 18288000 w 18288000"/>
              <a:gd name="connsiteY48" fmla="*/ 2204051 h 10287000"/>
              <a:gd name="connsiteX49" fmla="*/ 18288000 w 18288000"/>
              <a:gd name="connsiteY49" fmla="*/ 2209166 h 10287000"/>
              <a:gd name="connsiteX50" fmla="*/ 17688366 w 18288000"/>
              <a:gd name="connsiteY50" fmla="*/ 2209166 h 10287000"/>
              <a:gd name="connsiteX51" fmla="*/ 6720629 w 18288000"/>
              <a:gd name="connsiteY51" fmla="*/ 1635726 h 10287000"/>
              <a:gd name="connsiteX52" fmla="*/ 6450628 w 18288000"/>
              <a:gd name="connsiteY52" fmla="*/ 1905726 h 10287000"/>
              <a:gd name="connsiteX53" fmla="*/ 6720629 w 18288000"/>
              <a:gd name="connsiteY53" fmla="*/ 2175726 h 10287000"/>
              <a:gd name="connsiteX54" fmla="*/ 6949216 w 18288000"/>
              <a:gd name="connsiteY54" fmla="*/ 2175726 h 10287000"/>
              <a:gd name="connsiteX55" fmla="*/ 7219212 w 18288000"/>
              <a:gd name="connsiteY55" fmla="*/ 1905726 h 10287000"/>
              <a:gd name="connsiteX56" fmla="*/ 6949216 w 18288000"/>
              <a:gd name="connsiteY56" fmla="*/ 1635726 h 10287000"/>
              <a:gd name="connsiteX57" fmla="*/ 18288000 w 18288000"/>
              <a:gd name="connsiteY57" fmla="*/ 39423 h 10287000"/>
              <a:gd name="connsiteX58" fmla="*/ 18288000 w 18288000"/>
              <a:gd name="connsiteY58" fmla="*/ 1664051 h 10287000"/>
              <a:gd name="connsiteX59" fmla="*/ 17416408 w 18288000"/>
              <a:gd name="connsiteY59" fmla="*/ 1664051 h 10287000"/>
              <a:gd name="connsiteX60" fmla="*/ 17413652 w 18288000"/>
              <a:gd name="connsiteY60" fmla="*/ 1658936 h 10287000"/>
              <a:gd name="connsiteX61" fmla="*/ 17817372 w 18288000"/>
              <a:gd name="connsiteY61" fmla="*/ 1658936 h 10287000"/>
              <a:gd name="connsiteX62" fmla="*/ 18087372 w 18288000"/>
              <a:gd name="connsiteY62" fmla="*/ 1388936 h 10287000"/>
              <a:gd name="connsiteX63" fmla="*/ 17817372 w 18288000"/>
              <a:gd name="connsiteY63" fmla="*/ 1118936 h 10287000"/>
              <a:gd name="connsiteX64" fmla="*/ 17125628 w 18288000"/>
              <a:gd name="connsiteY64" fmla="*/ 1118936 h 10287000"/>
              <a:gd name="connsiteX65" fmla="*/ 17125628 w 18288000"/>
              <a:gd name="connsiteY65" fmla="*/ 1089147 h 10287000"/>
              <a:gd name="connsiteX66" fmla="*/ 17144716 w 18288000"/>
              <a:gd name="connsiteY66" fmla="*/ 1081652 h 10287000"/>
              <a:gd name="connsiteX67" fmla="*/ 17274712 w 18288000"/>
              <a:gd name="connsiteY67" fmla="*/ 850742 h 10287000"/>
              <a:gd name="connsiteX68" fmla="*/ 17144716 w 18288000"/>
              <a:gd name="connsiteY68" fmla="*/ 619830 h 10287000"/>
              <a:gd name="connsiteX69" fmla="*/ 17125628 w 18288000"/>
              <a:gd name="connsiteY69" fmla="*/ 610351 h 10287000"/>
              <a:gd name="connsiteX70" fmla="*/ 17125628 w 18288000"/>
              <a:gd name="connsiteY70" fmla="*/ 582035 h 10287000"/>
              <a:gd name="connsiteX71" fmla="*/ 17626964 w 18288000"/>
              <a:gd name="connsiteY71" fmla="*/ 582035 h 10287000"/>
              <a:gd name="connsiteX72" fmla="*/ 17896964 w 18288000"/>
              <a:gd name="connsiteY72" fmla="*/ 312035 h 10287000"/>
              <a:gd name="connsiteX73" fmla="*/ 17681380 w 18288000"/>
              <a:gd name="connsiteY73" fmla="*/ 47521 h 10287000"/>
              <a:gd name="connsiteX74" fmla="*/ 17639832 w 18288000"/>
              <a:gd name="connsiteY74" fmla="*/ 43333 h 10287000"/>
              <a:gd name="connsiteX75" fmla="*/ 18249218 w 18288000"/>
              <a:gd name="connsiteY75" fmla="*/ 43333 h 10287000"/>
              <a:gd name="connsiteX76" fmla="*/ 0 w 18288000"/>
              <a:gd name="connsiteY76" fmla="*/ 0 h 10287000"/>
              <a:gd name="connsiteX77" fmla="*/ 8764198 w 18288000"/>
              <a:gd name="connsiteY77" fmla="*/ 0 h 10287000"/>
              <a:gd name="connsiteX78" fmla="*/ 8774225 w 18288000"/>
              <a:gd name="connsiteY78" fmla="*/ 3113 h 10287000"/>
              <a:gd name="connsiteX79" fmla="*/ 8828639 w 18288000"/>
              <a:gd name="connsiteY79" fmla="*/ 8598 h 10287000"/>
              <a:gd name="connsiteX80" fmla="*/ 9329976 w 18288000"/>
              <a:gd name="connsiteY80" fmla="*/ 8598 h 10287000"/>
              <a:gd name="connsiteX81" fmla="*/ 9329976 w 18288000"/>
              <a:gd name="connsiteY81" fmla="*/ 36914 h 10287000"/>
              <a:gd name="connsiteX82" fmla="*/ 9310888 w 18288000"/>
              <a:gd name="connsiteY82" fmla="*/ 46393 h 10287000"/>
              <a:gd name="connsiteX83" fmla="*/ 9180892 w 18288000"/>
              <a:gd name="connsiteY83" fmla="*/ 277305 h 10287000"/>
              <a:gd name="connsiteX84" fmla="*/ 9310888 w 18288000"/>
              <a:gd name="connsiteY84" fmla="*/ 508215 h 10287000"/>
              <a:gd name="connsiteX85" fmla="*/ 9329976 w 18288000"/>
              <a:gd name="connsiteY85" fmla="*/ 515710 h 10287000"/>
              <a:gd name="connsiteX86" fmla="*/ 9329976 w 18288000"/>
              <a:gd name="connsiteY86" fmla="*/ 545499 h 10287000"/>
              <a:gd name="connsiteX87" fmla="*/ 8638232 w 18288000"/>
              <a:gd name="connsiteY87" fmla="*/ 545499 h 10287000"/>
              <a:gd name="connsiteX88" fmla="*/ 8368234 w 18288000"/>
              <a:gd name="connsiteY88" fmla="*/ 815499 h 10287000"/>
              <a:gd name="connsiteX89" fmla="*/ 8533137 w 18288000"/>
              <a:gd name="connsiteY89" fmla="*/ 1064281 h 10287000"/>
              <a:gd name="connsiteX90" fmla="*/ 8542736 w 18288000"/>
              <a:gd name="connsiteY90" fmla="*/ 1067261 h 10287000"/>
              <a:gd name="connsiteX91" fmla="*/ 8542736 w 18288000"/>
              <a:gd name="connsiteY91" fmla="*/ 1090614 h 10287000"/>
              <a:gd name="connsiteX92" fmla="*/ 7596088 w 18288000"/>
              <a:gd name="connsiteY92" fmla="*/ 1090614 h 10287000"/>
              <a:gd name="connsiteX93" fmla="*/ 7326086 w 18288000"/>
              <a:gd name="connsiteY93" fmla="*/ 1360614 h 10287000"/>
              <a:gd name="connsiteX94" fmla="*/ 7596088 w 18288000"/>
              <a:gd name="connsiteY94" fmla="*/ 1630614 h 10287000"/>
              <a:gd name="connsiteX95" fmla="*/ 8074616 w 18288000"/>
              <a:gd name="connsiteY95" fmla="*/ 1630614 h 10287000"/>
              <a:gd name="connsiteX96" fmla="*/ 8074616 w 18288000"/>
              <a:gd name="connsiteY96" fmla="*/ 1640018 h 10287000"/>
              <a:gd name="connsiteX97" fmla="*/ 8062746 w 18288000"/>
              <a:gd name="connsiteY97" fmla="*/ 1641215 h 10287000"/>
              <a:gd name="connsiteX98" fmla="*/ 7847163 w 18288000"/>
              <a:gd name="connsiteY98" fmla="*/ 1905728 h 10287000"/>
              <a:gd name="connsiteX99" fmla="*/ 8062746 w 18288000"/>
              <a:gd name="connsiteY99" fmla="*/ 2170241 h 10287000"/>
              <a:gd name="connsiteX100" fmla="*/ 8074616 w 18288000"/>
              <a:gd name="connsiteY100" fmla="*/ 2171438 h 10287000"/>
              <a:gd name="connsiteX101" fmla="*/ 8074616 w 18288000"/>
              <a:gd name="connsiteY101" fmla="*/ 2180843 h 10287000"/>
              <a:gd name="connsiteX102" fmla="*/ 7095184 w 18288000"/>
              <a:gd name="connsiteY102" fmla="*/ 2180843 h 10287000"/>
              <a:gd name="connsiteX103" fmla="*/ 6825183 w 18288000"/>
              <a:gd name="connsiteY103" fmla="*/ 2450844 h 10287000"/>
              <a:gd name="connsiteX104" fmla="*/ 6990089 w 18288000"/>
              <a:gd name="connsiteY104" fmla="*/ 2699625 h 10287000"/>
              <a:gd name="connsiteX105" fmla="*/ 7039401 w 18288000"/>
              <a:gd name="connsiteY105" fmla="*/ 2714933 h 10287000"/>
              <a:gd name="connsiteX106" fmla="*/ 7039401 w 18288000"/>
              <a:gd name="connsiteY106" fmla="*/ 2725958 h 10287000"/>
              <a:gd name="connsiteX107" fmla="*/ 6073207 w 18288000"/>
              <a:gd name="connsiteY107" fmla="*/ 2725958 h 10287000"/>
              <a:gd name="connsiteX108" fmla="*/ 5803205 w 18288000"/>
              <a:gd name="connsiteY108" fmla="*/ 2995958 h 10287000"/>
              <a:gd name="connsiteX109" fmla="*/ 6073207 w 18288000"/>
              <a:gd name="connsiteY109" fmla="*/ 3265958 h 10287000"/>
              <a:gd name="connsiteX110" fmla="*/ 7039401 w 18288000"/>
              <a:gd name="connsiteY110" fmla="*/ 3265958 h 10287000"/>
              <a:gd name="connsiteX111" fmla="*/ 7039401 w 18288000"/>
              <a:gd name="connsiteY111" fmla="*/ 3287420 h 10287000"/>
              <a:gd name="connsiteX112" fmla="*/ 7023707 w 18288000"/>
              <a:gd name="connsiteY112" fmla="*/ 3292291 h 10287000"/>
              <a:gd name="connsiteX113" fmla="*/ 6858804 w 18288000"/>
              <a:gd name="connsiteY113" fmla="*/ 3541073 h 10287000"/>
              <a:gd name="connsiteX114" fmla="*/ 7128803 w 18288000"/>
              <a:gd name="connsiteY114" fmla="*/ 3811073 h 10287000"/>
              <a:gd name="connsiteX115" fmla="*/ 7322948 w 18288000"/>
              <a:gd name="connsiteY115" fmla="*/ 3811073 h 10287000"/>
              <a:gd name="connsiteX116" fmla="*/ 7322948 w 18288000"/>
              <a:gd name="connsiteY116" fmla="*/ 3856909 h 10287000"/>
              <a:gd name="connsiteX117" fmla="*/ 7313016 w 18288000"/>
              <a:gd name="connsiteY117" fmla="*/ 3862300 h 10287000"/>
              <a:gd name="connsiteX118" fmla="*/ 7193976 w 18288000"/>
              <a:gd name="connsiteY118" fmla="*/ 4086188 h 10287000"/>
              <a:gd name="connsiteX119" fmla="*/ 7313016 w 18288000"/>
              <a:gd name="connsiteY119" fmla="*/ 4310075 h 10287000"/>
              <a:gd name="connsiteX120" fmla="*/ 7322948 w 18288000"/>
              <a:gd name="connsiteY120" fmla="*/ 4315466 h 10287000"/>
              <a:gd name="connsiteX121" fmla="*/ 7322948 w 18288000"/>
              <a:gd name="connsiteY121" fmla="*/ 4361301 h 10287000"/>
              <a:gd name="connsiteX122" fmla="*/ 6911642 w 18288000"/>
              <a:gd name="connsiteY122" fmla="*/ 4361301 h 10287000"/>
              <a:gd name="connsiteX123" fmla="*/ 6641641 w 18288000"/>
              <a:gd name="connsiteY123" fmla="*/ 4631301 h 10287000"/>
              <a:gd name="connsiteX124" fmla="*/ 6911642 w 18288000"/>
              <a:gd name="connsiteY124" fmla="*/ 4901301 h 10287000"/>
              <a:gd name="connsiteX125" fmla="*/ 7497020 w 18288000"/>
              <a:gd name="connsiteY125" fmla="*/ 4901301 h 10287000"/>
              <a:gd name="connsiteX126" fmla="*/ 7475152 w 18288000"/>
              <a:gd name="connsiteY126" fmla="*/ 4903506 h 10287000"/>
              <a:gd name="connsiteX127" fmla="*/ 7237711 w 18288000"/>
              <a:gd name="connsiteY127" fmla="*/ 5194837 h 10287000"/>
              <a:gd name="connsiteX128" fmla="*/ 7475152 w 18288000"/>
              <a:gd name="connsiteY128" fmla="*/ 5486169 h 10287000"/>
              <a:gd name="connsiteX129" fmla="*/ 7475396 w 18288000"/>
              <a:gd name="connsiteY129" fmla="*/ 5486193 h 10287000"/>
              <a:gd name="connsiteX130" fmla="*/ 7307327 w 18288000"/>
              <a:gd name="connsiteY130" fmla="*/ 5486193 h 10287000"/>
              <a:gd name="connsiteX131" fmla="*/ 7037325 w 18288000"/>
              <a:gd name="connsiteY131" fmla="*/ 5756193 h 10287000"/>
              <a:gd name="connsiteX132" fmla="*/ 7307327 w 18288000"/>
              <a:gd name="connsiteY132" fmla="*/ 6026193 h 10287000"/>
              <a:gd name="connsiteX133" fmla="*/ 7318375 w 18288000"/>
              <a:gd name="connsiteY133" fmla="*/ 6026193 h 10287000"/>
              <a:gd name="connsiteX134" fmla="*/ 7318375 w 18288000"/>
              <a:gd name="connsiteY134" fmla="*/ 6027848 h 10287000"/>
              <a:gd name="connsiteX135" fmla="*/ 6408381 w 18288000"/>
              <a:gd name="connsiteY135" fmla="*/ 6027848 h 10287000"/>
              <a:gd name="connsiteX136" fmla="*/ 6138377 w 18288000"/>
              <a:gd name="connsiteY136" fmla="*/ 6297848 h 10287000"/>
              <a:gd name="connsiteX137" fmla="*/ 6408381 w 18288000"/>
              <a:gd name="connsiteY137" fmla="*/ 6567848 h 10287000"/>
              <a:gd name="connsiteX138" fmla="*/ 8870297 w 18288000"/>
              <a:gd name="connsiteY138" fmla="*/ 6567848 h 10287000"/>
              <a:gd name="connsiteX139" fmla="*/ 8871286 w 18288000"/>
              <a:gd name="connsiteY139" fmla="*/ 6569502 h 10287000"/>
              <a:gd name="connsiteX140" fmla="*/ 8638232 w 18288000"/>
              <a:gd name="connsiteY140" fmla="*/ 6569502 h 10287000"/>
              <a:gd name="connsiteX141" fmla="*/ 8368234 w 18288000"/>
              <a:gd name="connsiteY141" fmla="*/ 6839502 h 10287000"/>
              <a:gd name="connsiteX142" fmla="*/ 8638232 w 18288000"/>
              <a:gd name="connsiteY142" fmla="*/ 7109502 h 10287000"/>
              <a:gd name="connsiteX143" fmla="*/ 9244996 w 18288000"/>
              <a:gd name="connsiteY143" fmla="*/ 7109502 h 10287000"/>
              <a:gd name="connsiteX144" fmla="*/ 9246258 w 18288000"/>
              <a:gd name="connsiteY144" fmla="*/ 7111157 h 10287000"/>
              <a:gd name="connsiteX145" fmla="*/ 9012182 w 18288000"/>
              <a:gd name="connsiteY145" fmla="*/ 7111157 h 10287000"/>
              <a:gd name="connsiteX146" fmla="*/ 8742182 w 18288000"/>
              <a:gd name="connsiteY146" fmla="*/ 7381156 h 10287000"/>
              <a:gd name="connsiteX147" fmla="*/ 9012182 w 18288000"/>
              <a:gd name="connsiteY147" fmla="*/ 7651156 h 10287000"/>
              <a:gd name="connsiteX148" fmla="*/ 9787950 w 18288000"/>
              <a:gd name="connsiteY148" fmla="*/ 7651156 h 10287000"/>
              <a:gd name="connsiteX149" fmla="*/ 9789989 w 18288000"/>
              <a:gd name="connsiteY149" fmla="*/ 7652811 h 10287000"/>
              <a:gd name="connsiteX150" fmla="*/ 9369905 w 18288000"/>
              <a:gd name="connsiteY150" fmla="*/ 7652811 h 10287000"/>
              <a:gd name="connsiteX151" fmla="*/ 9099905 w 18288000"/>
              <a:gd name="connsiteY151" fmla="*/ 7922811 h 10287000"/>
              <a:gd name="connsiteX152" fmla="*/ 9369905 w 18288000"/>
              <a:gd name="connsiteY152" fmla="*/ 8192811 h 10287000"/>
              <a:gd name="connsiteX153" fmla="*/ 10001360 w 18288000"/>
              <a:gd name="connsiteY153" fmla="*/ 8192811 h 10287000"/>
              <a:gd name="connsiteX154" fmla="*/ 9929062 w 18288000"/>
              <a:gd name="connsiteY154" fmla="*/ 8207408 h 10287000"/>
              <a:gd name="connsiteX155" fmla="*/ 9764158 w 18288000"/>
              <a:gd name="connsiteY155" fmla="*/ 8456190 h 10287000"/>
              <a:gd name="connsiteX156" fmla="*/ 10034158 w 18288000"/>
              <a:gd name="connsiteY156" fmla="*/ 8726190 h 10287000"/>
              <a:gd name="connsiteX157" fmla="*/ 10800374 w 18288000"/>
              <a:gd name="connsiteY157" fmla="*/ 8726190 h 10287000"/>
              <a:gd name="connsiteX158" fmla="*/ 10804019 w 18288000"/>
              <a:gd name="connsiteY158" fmla="*/ 8728169 h 10287000"/>
              <a:gd name="connsiteX159" fmla="*/ 10909116 w 18288000"/>
              <a:gd name="connsiteY159" fmla="*/ 8749387 h 10287000"/>
              <a:gd name="connsiteX160" fmla="*/ 11573053 w 18288000"/>
              <a:gd name="connsiteY160" fmla="*/ 8749387 h 10287000"/>
              <a:gd name="connsiteX161" fmla="*/ 11526544 w 18288000"/>
              <a:gd name="connsiteY161" fmla="*/ 8777605 h 10287000"/>
              <a:gd name="connsiteX162" fmla="*/ 11502236 w 18288000"/>
              <a:gd name="connsiteY162" fmla="*/ 8804357 h 10287000"/>
              <a:gd name="connsiteX163" fmla="*/ 11499689 w 18288000"/>
              <a:gd name="connsiteY163" fmla="*/ 8805739 h 10287000"/>
              <a:gd name="connsiteX164" fmla="*/ 11380649 w 18288000"/>
              <a:gd name="connsiteY164" fmla="*/ 9029627 h 10287000"/>
              <a:gd name="connsiteX165" fmla="*/ 11650649 w 18288000"/>
              <a:gd name="connsiteY165" fmla="*/ 9299627 h 10287000"/>
              <a:gd name="connsiteX166" fmla="*/ 12043679 w 18288000"/>
              <a:gd name="connsiteY166" fmla="*/ 9299627 h 10287000"/>
              <a:gd name="connsiteX167" fmla="*/ 11989305 w 18288000"/>
              <a:gd name="connsiteY167" fmla="*/ 9310605 h 10287000"/>
              <a:gd name="connsiteX168" fmla="*/ 11824401 w 18288000"/>
              <a:gd name="connsiteY168" fmla="*/ 9559387 h 10287000"/>
              <a:gd name="connsiteX169" fmla="*/ 12039987 w 18288000"/>
              <a:gd name="connsiteY169" fmla="*/ 9823901 h 10287000"/>
              <a:gd name="connsiteX170" fmla="*/ 12080875 w 18288000"/>
              <a:gd name="connsiteY170" fmla="*/ 9828023 h 10287000"/>
              <a:gd name="connsiteX171" fmla="*/ 14770840 w 18288000"/>
              <a:gd name="connsiteY171" fmla="*/ 9828023 h 10287000"/>
              <a:gd name="connsiteX172" fmla="*/ 14811729 w 18288000"/>
              <a:gd name="connsiteY172" fmla="*/ 9823901 h 10287000"/>
              <a:gd name="connsiteX173" fmla="*/ 15027315 w 18288000"/>
              <a:gd name="connsiteY173" fmla="*/ 9559387 h 10287000"/>
              <a:gd name="connsiteX174" fmla="*/ 14862411 w 18288000"/>
              <a:gd name="connsiteY174" fmla="*/ 9310605 h 10287000"/>
              <a:gd name="connsiteX175" fmla="*/ 14808034 w 18288000"/>
              <a:gd name="connsiteY175" fmla="*/ 9299627 h 10287000"/>
              <a:gd name="connsiteX176" fmla="*/ 16421446 w 18288000"/>
              <a:gd name="connsiteY176" fmla="*/ 9299627 h 10287000"/>
              <a:gd name="connsiteX177" fmla="*/ 16691446 w 18288000"/>
              <a:gd name="connsiteY177" fmla="*/ 9029627 h 10287000"/>
              <a:gd name="connsiteX178" fmla="*/ 16526542 w 18288000"/>
              <a:gd name="connsiteY178" fmla="*/ 8780845 h 10287000"/>
              <a:gd name="connsiteX179" fmla="*/ 16454244 w 18288000"/>
              <a:gd name="connsiteY179" fmla="*/ 8766248 h 10287000"/>
              <a:gd name="connsiteX180" fmla="*/ 17085700 w 18288000"/>
              <a:gd name="connsiteY180" fmla="*/ 8766248 h 10287000"/>
              <a:gd name="connsiteX181" fmla="*/ 17355700 w 18288000"/>
              <a:gd name="connsiteY181" fmla="*/ 8496248 h 10287000"/>
              <a:gd name="connsiteX182" fmla="*/ 17085700 w 18288000"/>
              <a:gd name="connsiteY182" fmla="*/ 8226248 h 10287000"/>
              <a:gd name="connsiteX183" fmla="*/ 16665615 w 18288000"/>
              <a:gd name="connsiteY183" fmla="*/ 8226248 h 10287000"/>
              <a:gd name="connsiteX184" fmla="*/ 16667654 w 18288000"/>
              <a:gd name="connsiteY184" fmla="*/ 8224593 h 10287000"/>
              <a:gd name="connsiteX185" fmla="*/ 17443422 w 18288000"/>
              <a:gd name="connsiteY185" fmla="*/ 8224593 h 10287000"/>
              <a:gd name="connsiteX186" fmla="*/ 17713422 w 18288000"/>
              <a:gd name="connsiteY186" fmla="*/ 7954593 h 10287000"/>
              <a:gd name="connsiteX187" fmla="*/ 17443422 w 18288000"/>
              <a:gd name="connsiteY187" fmla="*/ 7684594 h 10287000"/>
              <a:gd name="connsiteX188" fmla="*/ 17209346 w 18288000"/>
              <a:gd name="connsiteY188" fmla="*/ 7684594 h 10287000"/>
              <a:gd name="connsiteX189" fmla="*/ 17210608 w 18288000"/>
              <a:gd name="connsiteY189" fmla="*/ 7682939 h 10287000"/>
              <a:gd name="connsiteX190" fmla="*/ 17817372 w 18288000"/>
              <a:gd name="connsiteY190" fmla="*/ 7682939 h 10287000"/>
              <a:gd name="connsiteX191" fmla="*/ 18087372 w 18288000"/>
              <a:gd name="connsiteY191" fmla="*/ 7412939 h 10287000"/>
              <a:gd name="connsiteX192" fmla="*/ 17817372 w 18288000"/>
              <a:gd name="connsiteY192" fmla="*/ 7142939 h 10287000"/>
              <a:gd name="connsiteX193" fmla="*/ 17584318 w 18288000"/>
              <a:gd name="connsiteY193" fmla="*/ 7142939 h 10287000"/>
              <a:gd name="connsiteX194" fmla="*/ 17585308 w 18288000"/>
              <a:gd name="connsiteY194" fmla="*/ 7141285 h 10287000"/>
              <a:gd name="connsiteX195" fmla="*/ 18288000 w 18288000"/>
              <a:gd name="connsiteY195" fmla="*/ 7141285 h 10287000"/>
              <a:gd name="connsiteX196" fmla="*/ 18288000 w 18288000"/>
              <a:gd name="connsiteY196" fmla="*/ 7684594 h 10287000"/>
              <a:gd name="connsiteX197" fmla="*/ 18166964 w 18288000"/>
              <a:gd name="connsiteY197" fmla="*/ 7684594 h 10287000"/>
              <a:gd name="connsiteX198" fmla="*/ 17896964 w 18288000"/>
              <a:gd name="connsiteY198" fmla="*/ 7954593 h 10287000"/>
              <a:gd name="connsiteX199" fmla="*/ 18166964 w 18288000"/>
              <a:gd name="connsiteY199" fmla="*/ 8224593 h 10287000"/>
              <a:gd name="connsiteX200" fmla="*/ 18288000 w 18288000"/>
              <a:gd name="connsiteY200" fmla="*/ 8224593 h 10287000"/>
              <a:gd name="connsiteX201" fmla="*/ 18288000 w 18288000"/>
              <a:gd name="connsiteY201" fmla="*/ 10287000 h 10287000"/>
              <a:gd name="connsiteX202" fmla="*/ 0 w 18288000"/>
              <a:gd name="connsiteY202" fmla="*/ 1028700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18288000" h="10287000">
                <a:moveTo>
                  <a:pt x="10244184" y="8746079"/>
                </a:moveTo>
                <a:cubicBezTo>
                  <a:pt x="10095066" y="8746079"/>
                  <a:pt x="9974184" y="8866963"/>
                  <a:pt x="9974184" y="9016079"/>
                </a:cubicBezTo>
                <a:cubicBezTo>
                  <a:pt x="9974184" y="9165195"/>
                  <a:pt x="10095066" y="9286079"/>
                  <a:pt x="10244184" y="9286079"/>
                </a:cubicBezTo>
                <a:lnTo>
                  <a:pt x="10616757" y="9286079"/>
                </a:lnTo>
                <a:cubicBezTo>
                  <a:pt x="10765875" y="9286079"/>
                  <a:pt x="10886757" y="9165195"/>
                  <a:pt x="10886757" y="9016079"/>
                </a:cubicBezTo>
                <a:cubicBezTo>
                  <a:pt x="10886757" y="8866963"/>
                  <a:pt x="10765875" y="8746079"/>
                  <a:pt x="10616757" y="8746079"/>
                </a:cubicBezTo>
                <a:close/>
                <a:moveTo>
                  <a:pt x="7916068" y="7111157"/>
                </a:moveTo>
                <a:cubicBezTo>
                  <a:pt x="7766950" y="7111157"/>
                  <a:pt x="7646066" y="7232040"/>
                  <a:pt x="7646066" y="7381156"/>
                </a:cubicBezTo>
                <a:cubicBezTo>
                  <a:pt x="7646066" y="7530273"/>
                  <a:pt x="7766950" y="7651156"/>
                  <a:pt x="7916068" y="7651156"/>
                </a:cubicBezTo>
                <a:lnTo>
                  <a:pt x="8288640" y="7651156"/>
                </a:lnTo>
                <a:cubicBezTo>
                  <a:pt x="8437756" y="7651156"/>
                  <a:pt x="8558639" y="7530273"/>
                  <a:pt x="8558639" y="7381156"/>
                </a:cubicBezTo>
                <a:cubicBezTo>
                  <a:pt x="8558639" y="7232040"/>
                  <a:pt x="8437756" y="7111157"/>
                  <a:pt x="8288640" y="7111157"/>
                </a:cubicBezTo>
                <a:close/>
                <a:moveTo>
                  <a:pt x="17857466" y="6599630"/>
                </a:moveTo>
                <a:lnTo>
                  <a:pt x="18288000" y="6599630"/>
                </a:lnTo>
                <a:lnTo>
                  <a:pt x="18288000" y="6601285"/>
                </a:lnTo>
                <a:lnTo>
                  <a:pt x="17856710" y="6601285"/>
                </a:lnTo>
                <a:close/>
                <a:moveTo>
                  <a:pt x="18166506" y="5474738"/>
                </a:moveTo>
                <a:lnTo>
                  <a:pt x="18288000" y="5474738"/>
                </a:lnTo>
                <a:lnTo>
                  <a:pt x="18288000" y="6059630"/>
                </a:lnTo>
                <a:lnTo>
                  <a:pt x="18046092" y="6059630"/>
                </a:lnTo>
                <a:lnTo>
                  <a:pt x="18152328" y="5588224"/>
                </a:lnTo>
                <a:close/>
                <a:moveTo>
                  <a:pt x="18219124" y="4929623"/>
                </a:moveTo>
                <a:lnTo>
                  <a:pt x="18288000" y="4929623"/>
                </a:lnTo>
                <a:lnTo>
                  <a:pt x="18288000" y="4934738"/>
                </a:lnTo>
                <a:lnTo>
                  <a:pt x="18218968" y="4934738"/>
                </a:lnTo>
                <a:close/>
                <a:moveTo>
                  <a:pt x="18217220" y="4384510"/>
                </a:moveTo>
                <a:lnTo>
                  <a:pt x="18288000" y="4384510"/>
                </a:lnTo>
                <a:lnTo>
                  <a:pt x="18288000" y="4389625"/>
                </a:lnTo>
                <a:lnTo>
                  <a:pt x="18217532" y="4389625"/>
                </a:lnTo>
                <a:close/>
                <a:moveTo>
                  <a:pt x="5999551" y="4361301"/>
                </a:moveTo>
                <a:cubicBezTo>
                  <a:pt x="5850435" y="4361301"/>
                  <a:pt x="5729552" y="4482185"/>
                  <a:pt x="5729552" y="4631301"/>
                </a:cubicBezTo>
                <a:cubicBezTo>
                  <a:pt x="5729552" y="4780418"/>
                  <a:pt x="5850435" y="4901301"/>
                  <a:pt x="5999551" y="4901301"/>
                </a:cubicBezTo>
                <a:lnTo>
                  <a:pt x="6228135" y="4901301"/>
                </a:lnTo>
                <a:cubicBezTo>
                  <a:pt x="6377253" y="4901301"/>
                  <a:pt x="6498136" y="4780418"/>
                  <a:pt x="6498136" y="4631301"/>
                </a:cubicBezTo>
                <a:cubicBezTo>
                  <a:pt x="6498136" y="4482185"/>
                  <a:pt x="6377253" y="4361301"/>
                  <a:pt x="6228135" y="4361301"/>
                </a:cubicBezTo>
                <a:close/>
                <a:moveTo>
                  <a:pt x="18163112" y="3839395"/>
                </a:moveTo>
                <a:lnTo>
                  <a:pt x="18288000" y="3839395"/>
                </a:lnTo>
                <a:lnTo>
                  <a:pt x="18288000" y="3844510"/>
                </a:lnTo>
                <a:lnTo>
                  <a:pt x="18163882" y="3844510"/>
                </a:lnTo>
                <a:close/>
                <a:moveTo>
                  <a:pt x="18057438" y="3294280"/>
                </a:moveTo>
                <a:lnTo>
                  <a:pt x="18288000" y="3294280"/>
                </a:lnTo>
                <a:lnTo>
                  <a:pt x="18288000" y="3299395"/>
                </a:lnTo>
                <a:lnTo>
                  <a:pt x="18058674" y="3299395"/>
                </a:lnTo>
                <a:close/>
                <a:moveTo>
                  <a:pt x="17899292" y="2749163"/>
                </a:moveTo>
                <a:lnTo>
                  <a:pt x="18288000" y="2749163"/>
                </a:lnTo>
                <a:lnTo>
                  <a:pt x="18288000" y="2754280"/>
                </a:lnTo>
                <a:lnTo>
                  <a:pt x="17901006" y="2754280"/>
                </a:lnTo>
                <a:close/>
                <a:moveTo>
                  <a:pt x="17686150" y="2204051"/>
                </a:moveTo>
                <a:lnTo>
                  <a:pt x="18288000" y="2204051"/>
                </a:lnTo>
                <a:lnTo>
                  <a:pt x="18288000" y="2209166"/>
                </a:lnTo>
                <a:lnTo>
                  <a:pt x="17688366" y="2209166"/>
                </a:lnTo>
                <a:close/>
                <a:moveTo>
                  <a:pt x="6720629" y="1635726"/>
                </a:moveTo>
                <a:cubicBezTo>
                  <a:pt x="6571511" y="1635726"/>
                  <a:pt x="6450628" y="1756610"/>
                  <a:pt x="6450628" y="1905726"/>
                </a:cubicBezTo>
                <a:cubicBezTo>
                  <a:pt x="6450628" y="2054843"/>
                  <a:pt x="6571511" y="2175726"/>
                  <a:pt x="6720629" y="2175726"/>
                </a:cubicBezTo>
                <a:lnTo>
                  <a:pt x="6949216" y="2175726"/>
                </a:lnTo>
                <a:cubicBezTo>
                  <a:pt x="7098331" y="2175726"/>
                  <a:pt x="7219212" y="2054843"/>
                  <a:pt x="7219212" y="1905726"/>
                </a:cubicBezTo>
                <a:cubicBezTo>
                  <a:pt x="7219212" y="1756610"/>
                  <a:pt x="7098331" y="1635726"/>
                  <a:pt x="6949216" y="1635726"/>
                </a:cubicBezTo>
                <a:close/>
                <a:moveTo>
                  <a:pt x="18288000" y="39423"/>
                </a:moveTo>
                <a:lnTo>
                  <a:pt x="18288000" y="1664051"/>
                </a:lnTo>
                <a:lnTo>
                  <a:pt x="17416408" y="1664051"/>
                </a:lnTo>
                <a:lnTo>
                  <a:pt x="17413652" y="1658936"/>
                </a:lnTo>
                <a:lnTo>
                  <a:pt x="17817372" y="1658936"/>
                </a:lnTo>
                <a:cubicBezTo>
                  <a:pt x="17966488" y="1658936"/>
                  <a:pt x="18087372" y="1538053"/>
                  <a:pt x="18087372" y="1388936"/>
                </a:cubicBezTo>
                <a:cubicBezTo>
                  <a:pt x="18087372" y="1239820"/>
                  <a:pt x="17966488" y="1118936"/>
                  <a:pt x="17817372" y="1118936"/>
                </a:cubicBezTo>
                <a:lnTo>
                  <a:pt x="17125628" y="1118936"/>
                </a:lnTo>
                <a:lnTo>
                  <a:pt x="17125628" y="1089147"/>
                </a:lnTo>
                <a:lnTo>
                  <a:pt x="17144716" y="1081652"/>
                </a:lnTo>
                <a:cubicBezTo>
                  <a:pt x="17222652" y="1034297"/>
                  <a:pt x="17274712" y="948599"/>
                  <a:pt x="17274712" y="850742"/>
                </a:cubicBezTo>
                <a:cubicBezTo>
                  <a:pt x="17274712" y="752884"/>
                  <a:pt x="17222652" y="667185"/>
                  <a:pt x="17144716" y="619830"/>
                </a:cubicBezTo>
                <a:lnTo>
                  <a:pt x="17125628" y="610351"/>
                </a:lnTo>
                <a:lnTo>
                  <a:pt x="17125628" y="582035"/>
                </a:lnTo>
                <a:lnTo>
                  <a:pt x="17626964" y="582035"/>
                </a:lnTo>
                <a:cubicBezTo>
                  <a:pt x="17776082" y="582035"/>
                  <a:pt x="17896964" y="461152"/>
                  <a:pt x="17896964" y="312035"/>
                </a:cubicBezTo>
                <a:cubicBezTo>
                  <a:pt x="17896964" y="181558"/>
                  <a:pt x="17804414" y="72697"/>
                  <a:pt x="17681380" y="47521"/>
                </a:cubicBezTo>
                <a:lnTo>
                  <a:pt x="17639832" y="43333"/>
                </a:lnTo>
                <a:lnTo>
                  <a:pt x="18249218" y="43333"/>
                </a:lnTo>
                <a:close/>
                <a:moveTo>
                  <a:pt x="0" y="0"/>
                </a:moveTo>
                <a:lnTo>
                  <a:pt x="8764198" y="0"/>
                </a:lnTo>
                <a:lnTo>
                  <a:pt x="8774225" y="3113"/>
                </a:lnTo>
                <a:cubicBezTo>
                  <a:pt x="8791801" y="6709"/>
                  <a:pt x="8810000" y="8598"/>
                  <a:pt x="8828639" y="8598"/>
                </a:cubicBezTo>
                <a:lnTo>
                  <a:pt x="9329976" y="8598"/>
                </a:lnTo>
                <a:lnTo>
                  <a:pt x="9329976" y="36914"/>
                </a:lnTo>
                <a:lnTo>
                  <a:pt x="9310888" y="46393"/>
                </a:lnTo>
                <a:cubicBezTo>
                  <a:pt x="9232952" y="93749"/>
                  <a:pt x="9180892" y="179447"/>
                  <a:pt x="9180892" y="277305"/>
                </a:cubicBezTo>
                <a:cubicBezTo>
                  <a:pt x="9180892" y="375162"/>
                  <a:pt x="9232952" y="460860"/>
                  <a:pt x="9310888" y="508215"/>
                </a:cubicBezTo>
                <a:lnTo>
                  <a:pt x="9329976" y="515710"/>
                </a:lnTo>
                <a:lnTo>
                  <a:pt x="9329976" y="545499"/>
                </a:lnTo>
                <a:lnTo>
                  <a:pt x="8638232" y="545499"/>
                </a:lnTo>
                <a:cubicBezTo>
                  <a:pt x="8489116" y="545499"/>
                  <a:pt x="8368234" y="666383"/>
                  <a:pt x="8368234" y="815499"/>
                </a:cubicBezTo>
                <a:cubicBezTo>
                  <a:pt x="8368234" y="927337"/>
                  <a:pt x="8436230" y="1023293"/>
                  <a:pt x="8533137" y="1064281"/>
                </a:cubicBezTo>
                <a:lnTo>
                  <a:pt x="8542736" y="1067261"/>
                </a:lnTo>
                <a:lnTo>
                  <a:pt x="8542736" y="1090614"/>
                </a:lnTo>
                <a:lnTo>
                  <a:pt x="7596088" y="1090614"/>
                </a:lnTo>
                <a:cubicBezTo>
                  <a:pt x="7446970" y="1090614"/>
                  <a:pt x="7326086" y="1211498"/>
                  <a:pt x="7326086" y="1360614"/>
                </a:cubicBezTo>
                <a:cubicBezTo>
                  <a:pt x="7326086" y="1509731"/>
                  <a:pt x="7446970" y="1630614"/>
                  <a:pt x="7596088" y="1630614"/>
                </a:cubicBezTo>
                <a:lnTo>
                  <a:pt x="8074616" y="1630614"/>
                </a:lnTo>
                <a:lnTo>
                  <a:pt x="8074616" y="1640018"/>
                </a:lnTo>
                <a:lnTo>
                  <a:pt x="8062746" y="1641215"/>
                </a:lnTo>
                <a:cubicBezTo>
                  <a:pt x="7939714" y="1666391"/>
                  <a:pt x="7847163" y="1775253"/>
                  <a:pt x="7847163" y="1905728"/>
                </a:cubicBezTo>
                <a:cubicBezTo>
                  <a:pt x="7847163" y="2036206"/>
                  <a:pt x="7939714" y="2145065"/>
                  <a:pt x="8062746" y="2170241"/>
                </a:cubicBezTo>
                <a:lnTo>
                  <a:pt x="8074616" y="2171438"/>
                </a:lnTo>
                <a:lnTo>
                  <a:pt x="8074616" y="2180843"/>
                </a:lnTo>
                <a:lnTo>
                  <a:pt x="7095184" y="2180843"/>
                </a:lnTo>
                <a:cubicBezTo>
                  <a:pt x="6946069" y="2180843"/>
                  <a:pt x="6825183" y="2301726"/>
                  <a:pt x="6825183" y="2450844"/>
                </a:cubicBezTo>
                <a:cubicBezTo>
                  <a:pt x="6825183" y="2562681"/>
                  <a:pt x="6893182" y="2658637"/>
                  <a:pt x="6990089" y="2699625"/>
                </a:cubicBezTo>
                <a:lnTo>
                  <a:pt x="7039401" y="2714933"/>
                </a:lnTo>
                <a:lnTo>
                  <a:pt x="7039401" y="2725958"/>
                </a:lnTo>
                <a:lnTo>
                  <a:pt x="6073207" y="2725958"/>
                </a:lnTo>
                <a:cubicBezTo>
                  <a:pt x="5924094" y="2725958"/>
                  <a:pt x="5803205" y="2846841"/>
                  <a:pt x="5803205" y="2995958"/>
                </a:cubicBezTo>
                <a:cubicBezTo>
                  <a:pt x="5803205" y="3145074"/>
                  <a:pt x="5924094" y="3265958"/>
                  <a:pt x="6073207" y="3265958"/>
                </a:cubicBezTo>
                <a:lnTo>
                  <a:pt x="7039401" y="3265958"/>
                </a:lnTo>
                <a:lnTo>
                  <a:pt x="7039401" y="3287420"/>
                </a:lnTo>
                <a:lnTo>
                  <a:pt x="7023707" y="3292291"/>
                </a:lnTo>
                <a:cubicBezTo>
                  <a:pt x="6926801" y="3333279"/>
                  <a:pt x="6858804" y="3429236"/>
                  <a:pt x="6858804" y="3541073"/>
                </a:cubicBezTo>
                <a:cubicBezTo>
                  <a:pt x="6858804" y="3690189"/>
                  <a:pt x="6979687" y="3811073"/>
                  <a:pt x="7128803" y="3811073"/>
                </a:cubicBezTo>
                <a:lnTo>
                  <a:pt x="7322948" y="3811073"/>
                </a:lnTo>
                <a:lnTo>
                  <a:pt x="7322948" y="3856909"/>
                </a:lnTo>
                <a:lnTo>
                  <a:pt x="7313016" y="3862300"/>
                </a:lnTo>
                <a:cubicBezTo>
                  <a:pt x="7241197" y="3910820"/>
                  <a:pt x="7193976" y="3992990"/>
                  <a:pt x="7193976" y="4086188"/>
                </a:cubicBezTo>
                <a:cubicBezTo>
                  <a:pt x="7193976" y="4179385"/>
                  <a:pt x="7241197" y="4261554"/>
                  <a:pt x="7313016" y="4310075"/>
                </a:cubicBezTo>
                <a:lnTo>
                  <a:pt x="7322948" y="4315466"/>
                </a:lnTo>
                <a:lnTo>
                  <a:pt x="7322948" y="4361301"/>
                </a:lnTo>
                <a:lnTo>
                  <a:pt x="6911642" y="4361301"/>
                </a:lnTo>
                <a:cubicBezTo>
                  <a:pt x="6762524" y="4361301"/>
                  <a:pt x="6641641" y="4482185"/>
                  <a:pt x="6641641" y="4631301"/>
                </a:cubicBezTo>
                <a:cubicBezTo>
                  <a:pt x="6641641" y="4780418"/>
                  <a:pt x="6762524" y="4901301"/>
                  <a:pt x="6911642" y="4901301"/>
                </a:cubicBezTo>
                <a:lnTo>
                  <a:pt x="7497020" y="4901301"/>
                </a:lnTo>
                <a:lnTo>
                  <a:pt x="7475152" y="4903506"/>
                </a:lnTo>
                <a:cubicBezTo>
                  <a:pt x="7339644" y="4931235"/>
                  <a:pt x="7237711" y="5051132"/>
                  <a:pt x="7237711" y="5194837"/>
                </a:cubicBezTo>
                <a:cubicBezTo>
                  <a:pt x="7237711" y="5338543"/>
                  <a:pt x="7339644" y="5458440"/>
                  <a:pt x="7475152" y="5486169"/>
                </a:cubicBezTo>
                <a:lnTo>
                  <a:pt x="7475396" y="5486193"/>
                </a:lnTo>
                <a:lnTo>
                  <a:pt x="7307327" y="5486193"/>
                </a:lnTo>
                <a:cubicBezTo>
                  <a:pt x="7158208" y="5486193"/>
                  <a:pt x="7037325" y="5607077"/>
                  <a:pt x="7037325" y="5756193"/>
                </a:cubicBezTo>
                <a:cubicBezTo>
                  <a:pt x="7037325" y="5905310"/>
                  <a:pt x="7158208" y="6026193"/>
                  <a:pt x="7307327" y="6026193"/>
                </a:cubicBezTo>
                <a:lnTo>
                  <a:pt x="7318375" y="6026193"/>
                </a:lnTo>
                <a:lnTo>
                  <a:pt x="7318375" y="6027848"/>
                </a:lnTo>
                <a:lnTo>
                  <a:pt x="6408381" y="6027848"/>
                </a:lnTo>
                <a:cubicBezTo>
                  <a:pt x="6259266" y="6027848"/>
                  <a:pt x="6138377" y="6148731"/>
                  <a:pt x="6138377" y="6297848"/>
                </a:cubicBezTo>
                <a:cubicBezTo>
                  <a:pt x="6138377" y="6446964"/>
                  <a:pt x="6259266" y="6567848"/>
                  <a:pt x="6408381" y="6567848"/>
                </a:cubicBezTo>
                <a:lnTo>
                  <a:pt x="8870297" y="6567848"/>
                </a:lnTo>
                <a:lnTo>
                  <a:pt x="8871286" y="6569502"/>
                </a:lnTo>
                <a:lnTo>
                  <a:pt x="8638232" y="6569502"/>
                </a:lnTo>
                <a:cubicBezTo>
                  <a:pt x="8489116" y="6569502"/>
                  <a:pt x="8368234" y="6690386"/>
                  <a:pt x="8368234" y="6839502"/>
                </a:cubicBezTo>
                <a:cubicBezTo>
                  <a:pt x="8368234" y="6988619"/>
                  <a:pt x="8489116" y="7109502"/>
                  <a:pt x="8638232" y="7109502"/>
                </a:cubicBezTo>
                <a:lnTo>
                  <a:pt x="9244996" y="7109502"/>
                </a:lnTo>
                <a:lnTo>
                  <a:pt x="9246258" y="7111157"/>
                </a:lnTo>
                <a:lnTo>
                  <a:pt x="9012182" y="7111157"/>
                </a:lnTo>
                <a:cubicBezTo>
                  <a:pt x="8863066" y="7111157"/>
                  <a:pt x="8742182" y="7232040"/>
                  <a:pt x="8742182" y="7381156"/>
                </a:cubicBezTo>
                <a:cubicBezTo>
                  <a:pt x="8742182" y="7530273"/>
                  <a:pt x="8863066" y="7651156"/>
                  <a:pt x="9012182" y="7651156"/>
                </a:cubicBezTo>
                <a:lnTo>
                  <a:pt x="9787950" y="7651156"/>
                </a:lnTo>
                <a:lnTo>
                  <a:pt x="9789989" y="7652811"/>
                </a:lnTo>
                <a:lnTo>
                  <a:pt x="9369905" y="7652811"/>
                </a:lnTo>
                <a:cubicBezTo>
                  <a:pt x="9220788" y="7652811"/>
                  <a:pt x="9099905" y="7773694"/>
                  <a:pt x="9099905" y="7922811"/>
                </a:cubicBezTo>
                <a:cubicBezTo>
                  <a:pt x="9099905" y="8071928"/>
                  <a:pt x="9220788" y="8192811"/>
                  <a:pt x="9369905" y="8192811"/>
                </a:cubicBezTo>
                <a:lnTo>
                  <a:pt x="10001360" y="8192811"/>
                </a:lnTo>
                <a:lnTo>
                  <a:pt x="9929062" y="8207408"/>
                </a:lnTo>
                <a:cubicBezTo>
                  <a:pt x="9832156" y="8248396"/>
                  <a:pt x="9764158" y="8344353"/>
                  <a:pt x="9764158" y="8456190"/>
                </a:cubicBezTo>
                <a:cubicBezTo>
                  <a:pt x="9764158" y="8605306"/>
                  <a:pt x="9885041" y="8726190"/>
                  <a:pt x="10034158" y="8726190"/>
                </a:cubicBezTo>
                <a:lnTo>
                  <a:pt x="10800374" y="8726190"/>
                </a:lnTo>
                <a:lnTo>
                  <a:pt x="10804019" y="8728169"/>
                </a:lnTo>
                <a:cubicBezTo>
                  <a:pt x="10836322" y="8741832"/>
                  <a:pt x="10871836" y="8749387"/>
                  <a:pt x="10909116" y="8749387"/>
                </a:cubicBezTo>
                <a:lnTo>
                  <a:pt x="11573053" y="8749387"/>
                </a:lnTo>
                <a:lnTo>
                  <a:pt x="11526544" y="8777605"/>
                </a:lnTo>
                <a:lnTo>
                  <a:pt x="11502236" y="8804357"/>
                </a:lnTo>
                <a:lnTo>
                  <a:pt x="11499689" y="8805739"/>
                </a:lnTo>
                <a:cubicBezTo>
                  <a:pt x="11427869" y="8854260"/>
                  <a:pt x="11380649" y="8936430"/>
                  <a:pt x="11380649" y="9029627"/>
                </a:cubicBezTo>
                <a:cubicBezTo>
                  <a:pt x="11380649" y="9178743"/>
                  <a:pt x="11501532" y="9299627"/>
                  <a:pt x="11650649" y="9299627"/>
                </a:cubicBezTo>
                <a:lnTo>
                  <a:pt x="12043679" y="9299627"/>
                </a:lnTo>
                <a:lnTo>
                  <a:pt x="11989305" y="9310605"/>
                </a:lnTo>
                <a:cubicBezTo>
                  <a:pt x="11892397" y="9351593"/>
                  <a:pt x="11824401" y="9447549"/>
                  <a:pt x="11824401" y="9559387"/>
                </a:cubicBezTo>
                <a:cubicBezTo>
                  <a:pt x="11824401" y="9689864"/>
                  <a:pt x="11916953" y="9798725"/>
                  <a:pt x="12039987" y="9823901"/>
                </a:cubicBezTo>
                <a:lnTo>
                  <a:pt x="12080875" y="9828023"/>
                </a:lnTo>
                <a:lnTo>
                  <a:pt x="14770840" y="9828023"/>
                </a:lnTo>
                <a:lnTo>
                  <a:pt x="14811729" y="9823901"/>
                </a:lnTo>
                <a:cubicBezTo>
                  <a:pt x="14934764" y="9798725"/>
                  <a:pt x="15027315" y="9689864"/>
                  <a:pt x="15027315" y="9559387"/>
                </a:cubicBezTo>
                <a:cubicBezTo>
                  <a:pt x="15027315" y="9447549"/>
                  <a:pt x="14959318" y="9351593"/>
                  <a:pt x="14862411" y="9310605"/>
                </a:cubicBezTo>
                <a:lnTo>
                  <a:pt x="14808034" y="9299627"/>
                </a:lnTo>
                <a:lnTo>
                  <a:pt x="16421446" y="9299627"/>
                </a:lnTo>
                <a:cubicBezTo>
                  <a:pt x="16570563" y="9299627"/>
                  <a:pt x="16691446" y="9178743"/>
                  <a:pt x="16691446" y="9029627"/>
                </a:cubicBezTo>
                <a:cubicBezTo>
                  <a:pt x="16691446" y="8917790"/>
                  <a:pt x="16623448" y="8821833"/>
                  <a:pt x="16526542" y="8780845"/>
                </a:cubicBezTo>
                <a:lnTo>
                  <a:pt x="16454244" y="8766248"/>
                </a:lnTo>
                <a:lnTo>
                  <a:pt x="17085700" y="8766248"/>
                </a:lnTo>
                <a:cubicBezTo>
                  <a:pt x="17234816" y="8766248"/>
                  <a:pt x="17355700" y="8645365"/>
                  <a:pt x="17355700" y="8496248"/>
                </a:cubicBezTo>
                <a:cubicBezTo>
                  <a:pt x="17355700" y="8347131"/>
                  <a:pt x="17234816" y="8226248"/>
                  <a:pt x="17085700" y="8226248"/>
                </a:cubicBezTo>
                <a:lnTo>
                  <a:pt x="16665615" y="8226248"/>
                </a:lnTo>
                <a:lnTo>
                  <a:pt x="16667654" y="8224593"/>
                </a:lnTo>
                <a:lnTo>
                  <a:pt x="17443422" y="8224593"/>
                </a:lnTo>
                <a:cubicBezTo>
                  <a:pt x="17592538" y="8224593"/>
                  <a:pt x="17713422" y="8103710"/>
                  <a:pt x="17713422" y="7954593"/>
                </a:cubicBezTo>
                <a:cubicBezTo>
                  <a:pt x="17713422" y="7805477"/>
                  <a:pt x="17592538" y="7684594"/>
                  <a:pt x="17443422" y="7684594"/>
                </a:cubicBezTo>
                <a:lnTo>
                  <a:pt x="17209346" y="7684594"/>
                </a:lnTo>
                <a:lnTo>
                  <a:pt x="17210608" y="7682939"/>
                </a:lnTo>
                <a:lnTo>
                  <a:pt x="17817372" y="7682939"/>
                </a:lnTo>
                <a:cubicBezTo>
                  <a:pt x="17966488" y="7682939"/>
                  <a:pt x="18087372" y="7562056"/>
                  <a:pt x="18087372" y="7412939"/>
                </a:cubicBezTo>
                <a:cubicBezTo>
                  <a:pt x="18087372" y="7263823"/>
                  <a:pt x="17966488" y="7142939"/>
                  <a:pt x="17817372" y="7142939"/>
                </a:cubicBezTo>
                <a:lnTo>
                  <a:pt x="17584318" y="7142939"/>
                </a:lnTo>
                <a:lnTo>
                  <a:pt x="17585308" y="7141285"/>
                </a:lnTo>
                <a:lnTo>
                  <a:pt x="18288000" y="7141285"/>
                </a:lnTo>
                <a:lnTo>
                  <a:pt x="18288000" y="7684594"/>
                </a:lnTo>
                <a:lnTo>
                  <a:pt x="18166964" y="7684594"/>
                </a:lnTo>
                <a:cubicBezTo>
                  <a:pt x="18017848" y="7684594"/>
                  <a:pt x="17896964" y="7805477"/>
                  <a:pt x="17896964" y="7954593"/>
                </a:cubicBezTo>
                <a:cubicBezTo>
                  <a:pt x="17896964" y="8103710"/>
                  <a:pt x="18017848" y="8224593"/>
                  <a:pt x="18166964" y="8224593"/>
                </a:cubicBezTo>
                <a:lnTo>
                  <a:pt x="18288000" y="8224593"/>
                </a:lnTo>
                <a:lnTo>
                  <a:pt x="18288000" y="10287000"/>
                </a:lnTo>
                <a:lnTo>
                  <a:pt x="0" y="10287000"/>
                </a:lnTo>
                <a:close/>
              </a:path>
            </a:pathLst>
          </a:cu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Pentagon 10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414C718-81C4-4374-8FE3-5F1040446CF8}"/>
              </a:ext>
            </a:extLst>
          </p:cNvPr>
          <p:cNvSpPr txBox="1"/>
          <p:nvPr/>
        </p:nvSpPr>
        <p:spPr>
          <a:xfrm>
            <a:off x="336176" y="1531757"/>
            <a:ext cx="3716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err="1" smtClean="0">
                <a:solidFill>
                  <a:schemeClr val="bg1"/>
                </a:solidFill>
                <a:cs typeface="Arial" pitchFamily="34" charset="0"/>
              </a:rPr>
              <a:t>Subsistem</a:t>
            </a:r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Masukan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7925787-963D-4965-9C96-A163D7A44BE4}"/>
              </a:ext>
            </a:extLst>
          </p:cNvPr>
          <p:cNvSpPr/>
          <p:nvPr/>
        </p:nvSpPr>
        <p:spPr>
          <a:xfrm>
            <a:off x="336176" y="3311980"/>
            <a:ext cx="3902889" cy="2249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Berperan untuk mengambil, mengumpulkan, dan mengubah data menjadi bentuk digital dengan menggunakan perangkat keras, seperti digitizer dan scanner.</a:t>
            </a:r>
            <a:endParaRPr lang="en-US" sz="2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42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1"/>
          <a:stretch/>
        </p:blipFill>
        <p:spPr>
          <a:xfrm>
            <a:off x="384628" y="1005115"/>
            <a:ext cx="5406571" cy="51619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6412920" y="1005115"/>
            <a:ext cx="44596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Manajemen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412920" y="2768678"/>
            <a:ext cx="563393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Dilakukan proses </a:t>
            </a:r>
            <a:r>
              <a:rPr lang="en-US" sz="2400" dirty="0" err="1" smtClean="0">
                <a:latin typeface="Calibri" panose="020F0502020204030204" pitchFamily="34" charset="0"/>
              </a:rPr>
              <a:t>pengarsipan</a:t>
            </a:r>
            <a:r>
              <a:rPr lang="en-US" sz="2400" dirty="0" smtClean="0">
                <a:latin typeface="Calibri" panose="020F0502020204030204" pitchFamily="34" charset="0"/>
              </a:rPr>
              <a:t> data dan pemodelan. 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412920" y="3794198"/>
            <a:ext cx="563393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err="1" smtClean="0">
                <a:latin typeface="Calibri" panose="020F0502020204030204" pitchFamily="34" charset="0"/>
              </a:rPr>
              <a:t>Pengarsipan</a:t>
            </a:r>
            <a:r>
              <a:rPr lang="en-US" sz="2400" dirty="0" smtClean="0">
                <a:latin typeface="Calibri" panose="020F0502020204030204" pitchFamily="34" charset="0"/>
              </a:rPr>
              <a:t> untuk menyimpan dan memanggil data yang akan dianalisis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412920" y="4993889"/>
            <a:ext cx="563393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Pemodelan mencerminkan pola pikir dalam melakukan analisis data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3458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957599" y="1627950"/>
            <a:ext cx="5561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Manipulasi dan Analisis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80" y="79438"/>
            <a:ext cx="484882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987137" y="3345542"/>
            <a:ext cx="308848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Klasifikasi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987137" y="4169941"/>
            <a:ext cx="5633935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Fungsi analisis untuk mengelompokkan data-data spasial berdasarkan kriteria tertentu atau atribut tertentu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2650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5810953" y="1796762"/>
            <a:ext cx="5561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Manipulasi dan Analisis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9363038" y="3327720"/>
            <a:ext cx="200928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Overlay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61" y="1556975"/>
            <a:ext cx="4615807" cy="45542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5738384" y="4050937"/>
            <a:ext cx="5633935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Fungsi tumpang susun yang menggabungkan dua atau lebih data spasial berbeda tetapi memiliki referensi </a:t>
            </a:r>
            <a:r>
              <a:rPr lang="en-US" sz="2400" dirty="0" err="1" smtClean="0">
                <a:latin typeface="Calibri" panose="020F0502020204030204" pitchFamily="34" charset="0"/>
              </a:rPr>
              <a:t>geospasial</a:t>
            </a:r>
            <a:r>
              <a:rPr lang="en-US" sz="2400" dirty="0" smtClean="0">
                <a:latin typeface="Calibri" panose="020F0502020204030204" pitchFamily="34" charset="0"/>
              </a:rPr>
              <a:t> dan lokasi kajian yang sama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1996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r="4219"/>
          <a:stretch/>
        </p:blipFill>
        <p:spPr>
          <a:xfrm>
            <a:off x="75277" y="1181127"/>
            <a:ext cx="6648490" cy="5148778"/>
          </a:xfrm>
          <a:prstGeom prst="rect">
            <a:avLst/>
          </a:prstGeom>
        </p:spPr>
      </p:pic>
      <p:sp>
        <p:nvSpPr>
          <p:cNvPr id="4" name="Pentagon 3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6401796" y="1360664"/>
            <a:ext cx="5561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Manipulasi dan Analisis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8581292" y="2934348"/>
            <a:ext cx="338187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Jaringan (Network)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836899" y="3614839"/>
            <a:ext cx="5126263" cy="2445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Digunakan untuk menganalisis pergerakan barang, jasa, energi, informasi, dan manusia agar menemukan jalur optimal yang meminimalkan jarak, waktu tempuh, dan biaya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6287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550" y="987292"/>
            <a:ext cx="6345854" cy="54768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282349" y="1459138"/>
            <a:ext cx="5561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Manipulasi dan Analisis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311887" y="3176730"/>
            <a:ext cx="308848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Buffering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311887" y="4001129"/>
            <a:ext cx="527166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Untuk mengidentifikasi zona pengaruh dengan jarak tertentu (jangkauan) dari </a:t>
            </a:r>
            <a:r>
              <a:rPr lang="en-US" sz="2400" dirty="0" err="1" smtClean="0">
                <a:latin typeface="Calibri" panose="020F0502020204030204" pitchFamily="34" charset="0"/>
              </a:rPr>
              <a:t>fitur</a:t>
            </a:r>
            <a:r>
              <a:rPr lang="en-US" sz="2400" dirty="0" smtClean="0">
                <a:latin typeface="Calibri" panose="020F0502020204030204" pitchFamily="34" charset="0"/>
              </a:rPr>
              <a:t> geografis yang ada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313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t="3052" r="2815" b="4165"/>
          <a:stretch/>
        </p:blipFill>
        <p:spPr>
          <a:xfrm>
            <a:off x="75277" y="1159501"/>
            <a:ext cx="6660247" cy="50110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6401796" y="1116180"/>
            <a:ext cx="5561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44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 Manipulasi dan Analisis Data</a:t>
            </a:r>
            <a:endParaRPr lang="en-US" altLang="ko-KR" sz="4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8581292" y="2849940"/>
            <a:ext cx="338187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smtClean="0">
                <a:latin typeface="Calibri" panose="020F0502020204030204" pitchFamily="34" charset="0"/>
              </a:rPr>
              <a:t>Tiga Dimensi (3D)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836899" y="3530431"/>
            <a:ext cx="512626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Digunakan untuk menganalisis suatu objek di permukaan bumi secara tiga dimensi, seperti </a:t>
            </a:r>
            <a:r>
              <a:rPr lang="en-US" sz="2400" dirty="0" err="1" smtClean="0">
                <a:latin typeface="Calibri" panose="020F0502020204030204" pitchFamily="34" charset="0"/>
              </a:rPr>
              <a:t>topografi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6786211" y="4808281"/>
            <a:ext cx="512626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Dalam analisis tiga dimensi, SIG membutuhkan </a:t>
            </a:r>
            <a:r>
              <a:rPr lang="en-US" sz="2400" i="1" dirty="0" smtClean="0">
                <a:latin typeface="Calibri" panose="020F0502020204030204" pitchFamily="34" charset="0"/>
              </a:rPr>
              <a:t>digital elevation model </a:t>
            </a:r>
            <a:r>
              <a:rPr lang="en-US" sz="2400" dirty="0" smtClean="0">
                <a:latin typeface="Calibri" panose="020F0502020204030204" pitchFamily="34" charset="0"/>
              </a:rPr>
              <a:t>(DEM)</a:t>
            </a:r>
            <a:endParaRPr 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2063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589675"/>
            <a:ext cx="12192000" cy="2839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</a:t>
            </a:r>
            <a:r>
              <a:rPr lang="en-US" b="1" dirty="0" err="1" smtClean="0"/>
              <a:t>Subsistem</a:t>
            </a:r>
            <a:r>
              <a:rPr lang="en-US" b="1" dirty="0" smtClean="0"/>
              <a:t> SIG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761" y="984739"/>
            <a:ext cx="6222974" cy="34045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1128015" y="1963732"/>
            <a:ext cx="3648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Arial" pitchFamily="34" charset="0"/>
              </a:rPr>
              <a:t>Subsistem</a:t>
            </a:r>
            <a:r>
              <a:rPr lang="en-US" altLang="ko-KR" sz="4400" b="1" dirty="0" smtClean="0">
                <a:solidFill>
                  <a:srgbClr val="0070C0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altLang="ko-KR" sz="4400" b="1" dirty="0" smtClean="0">
                <a:solidFill>
                  <a:srgbClr val="0070C0"/>
                </a:solidFill>
                <a:latin typeface="Calibri" panose="020F0502020204030204" pitchFamily="34" charset="0"/>
                <a:cs typeface="Arial" pitchFamily="34" charset="0"/>
              </a:rPr>
              <a:t>Keluaran</a:t>
            </a:r>
            <a:endParaRPr lang="en-US" altLang="ko-KR" sz="4400" b="1" dirty="0">
              <a:solidFill>
                <a:srgbClr val="0070C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158197" y="4512342"/>
            <a:ext cx="11875606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Hasil dari SIG dapat disesuaikan dengan kebutuhan pengguna. Bentuk keluaran SIG dapat berupa cetakan di atas kertas, data digital, dan data elektronik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3735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MANFAAT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 INFORMASI GEOGRAFIS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6666439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911" y="0"/>
            <a:ext cx="5087471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5" y="173569"/>
            <a:ext cx="2238367" cy="524433"/>
          </a:xfrm>
          <a:prstGeom prst="homePlate">
            <a:avLst/>
          </a:prstGeom>
          <a:solidFill>
            <a:srgbClr val="7030A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</a:t>
            </a:r>
            <a:r>
              <a:rPr lang="en-US" b="1" dirty="0" smtClean="0"/>
              <a:t>. Manfaat SIG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" y="79438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B6CAF2-BAB7-4C53-B543-8FA725A13953}"/>
              </a:ext>
            </a:extLst>
          </p:cNvPr>
          <p:cNvSpPr txBox="1"/>
          <p:nvPr/>
        </p:nvSpPr>
        <p:spPr>
          <a:xfrm>
            <a:off x="1085812" y="894587"/>
            <a:ext cx="4386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rgbClr val="0070C0"/>
                </a:solidFill>
                <a:latin typeface="Calibri" panose="020F0502020204030204" pitchFamily="34" charset="0"/>
                <a:cs typeface="Arial" pitchFamily="34" charset="0"/>
              </a:rPr>
              <a:t>Manfaat SIG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75277" y="1967870"/>
            <a:ext cx="2963345" cy="200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b="1" dirty="0" smtClean="0">
                <a:latin typeface="Calibri" panose="020F0502020204030204" pitchFamily="34" charset="0"/>
              </a:rPr>
              <a:t>Bidang SDA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dirty="0" err="1" smtClean="0">
                <a:latin typeface="Calibri" panose="020F0502020204030204" pitchFamily="34" charset="0"/>
              </a:rPr>
              <a:t>Menginventarisasi</a:t>
            </a:r>
            <a:r>
              <a:rPr lang="en-US" sz="2200" dirty="0" smtClean="0">
                <a:latin typeface="Calibri" panose="020F0502020204030204" pitchFamily="34" charset="0"/>
              </a:rPr>
              <a:t>, manajemen, dan kesesuaian lahan untuk pertanian</a:t>
            </a: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3319976" y="1967870"/>
            <a:ext cx="2988936" cy="200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 smtClean="0">
                <a:latin typeface="Calibri" panose="020F0502020204030204" pitchFamily="34" charset="0"/>
              </a:rPr>
              <a:t>Bidang Tata Ruang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Merencanakan tata ruang wilayah, seperti pola ruang dan struktur ruang</a:t>
            </a: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74004" y="4221318"/>
            <a:ext cx="2963345" cy="200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b="1" dirty="0" smtClean="0">
                <a:latin typeface="Calibri" panose="020F0502020204030204" pitchFamily="34" charset="0"/>
              </a:rPr>
              <a:t>Bidang Pendidikan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Menentukan lokasi fasilitas pendidikan dan mengetahui </a:t>
            </a:r>
            <a:r>
              <a:rPr lang="en-US" sz="2200" dirty="0" err="1" smtClean="0">
                <a:latin typeface="Calibri" panose="020F0502020204030204" pitchFamily="34" charset="0"/>
              </a:rPr>
              <a:t>sebaran</a:t>
            </a:r>
            <a:r>
              <a:rPr lang="en-US" sz="2200" dirty="0" smtClean="0">
                <a:latin typeface="Calibri" panose="020F0502020204030204" pitchFamily="34" charset="0"/>
              </a:rPr>
              <a:t> tingkat pendidikan</a:t>
            </a: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FC0835A-181A-4DF7-9877-3CCD315B9B6C}"/>
              </a:ext>
            </a:extLst>
          </p:cNvPr>
          <p:cNvSpPr/>
          <p:nvPr/>
        </p:nvSpPr>
        <p:spPr>
          <a:xfrm>
            <a:off x="3319976" y="4221318"/>
            <a:ext cx="2963345" cy="200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dirty="0" smtClean="0">
                <a:latin typeface="Calibri" panose="020F0502020204030204" pitchFamily="34" charset="0"/>
              </a:rPr>
              <a:t>Bidang Kesehatan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 smtClean="0">
                <a:latin typeface="Calibri" panose="020F0502020204030204" pitchFamily="34" charset="0"/>
              </a:rPr>
              <a:t>Mengetahui difusi suatu penyakit dan tingkat kesehatan penduduk di suatu wilayah</a:t>
            </a:r>
            <a:endParaRPr lang="en-US" sz="2200" dirty="0"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166530" y="1814732"/>
            <a:ext cx="0" cy="4412904"/>
          </a:xfrm>
          <a:prstGeom prst="line">
            <a:avLst/>
          </a:prstGeom>
          <a:ln w="28575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2880" y="4058596"/>
            <a:ext cx="6100441" cy="0"/>
          </a:xfrm>
          <a:prstGeom prst="line">
            <a:avLst/>
          </a:prstGeom>
          <a:ln w="28575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3483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PENGERTIAN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 INFORMASI GEOGRAFIS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465729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C534C91-AE3A-471E-924F-72316EF31CBE}"/>
              </a:ext>
            </a:extLst>
          </p:cNvPr>
          <p:cNvGrpSpPr/>
          <p:nvPr/>
        </p:nvGrpSpPr>
        <p:grpSpPr>
          <a:xfrm>
            <a:off x="1460404" y="1322950"/>
            <a:ext cx="822960" cy="822960"/>
            <a:chOff x="2656158" y="1421426"/>
            <a:chExt cx="822960" cy="822960"/>
          </a:xfrm>
        </p:grpSpPr>
        <p:sp>
          <p:nvSpPr>
            <p:cNvPr id="3" name="Oval 24">
              <a:extLst>
                <a:ext uri="{FF2B5EF4-FFF2-40B4-BE49-F238E27FC236}">
                  <a16:creationId xmlns:a16="http://schemas.microsoft.com/office/drawing/2014/main" xmlns="" id="{A96188B1-E4E6-4E1B-B85E-27268B29D8AC}"/>
                </a:ext>
              </a:extLst>
            </p:cNvPr>
            <p:cNvSpPr/>
            <p:nvPr/>
          </p:nvSpPr>
          <p:spPr>
            <a:xfrm>
              <a:off x="2656158" y="1421426"/>
              <a:ext cx="822960" cy="8229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ounded Rectangle 27">
              <a:extLst>
                <a:ext uri="{FF2B5EF4-FFF2-40B4-BE49-F238E27FC236}">
                  <a16:creationId xmlns:a16="http://schemas.microsoft.com/office/drawing/2014/main" xmlns="" id="{5CC8E1B6-CE93-4ACE-AE98-F9FCCABE840E}"/>
                </a:ext>
              </a:extLst>
            </p:cNvPr>
            <p:cNvSpPr/>
            <p:nvPr/>
          </p:nvSpPr>
          <p:spPr>
            <a:xfrm>
              <a:off x="2764980" y="1600424"/>
              <a:ext cx="605315" cy="46496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2299F97-BD5C-46EF-9181-711C77EFB915}"/>
              </a:ext>
            </a:extLst>
          </p:cNvPr>
          <p:cNvSpPr txBox="1"/>
          <p:nvPr/>
        </p:nvSpPr>
        <p:spPr>
          <a:xfrm>
            <a:off x="2392186" y="1322950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</a:t>
            </a:r>
            <a:r>
              <a:rPr lang="en-US" sz="5400" b="1" dirty="0" smtClean="0"/>
              <a:t>Gambar dan Video</a:t>
            </a:r>
            <a:endParaRPr lang="en-US" sz="5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80B422-1A3F-4ACB-955B-774AF55248F6}"/>
              </a:ext>
            </a:extLst>
          </p:cNvPr>
          <p:cNvSpPr txBox="1"/>
          <p:nvPr/>
        </p:nvSpPr>
        <p:spPr>
          <a:xfrm>
            <a:off x="3798956" y="2385368"/>
            <a:ext cx="487723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dirty="0" smtClean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www.flickr.com</a:t>
            </a:r>
          </a:p>
          <a:p>
            <a:pPr marL="514350" indent="-514350">
              <a:buFontTx/>
              <a:buAutoNum type="arabicPeriod"/>
            </a:pPr>
            <a:r>
              <a:rPr lang="id-ID" sz="3600" dirty="0" smtClean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freepik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.com</a:t>
            </a:r>
            <a:endParaRPr lang="id-ID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pexels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.</a:t>
            </a:r>
            <a:r>
              <a:rPr lang="en-US" sz="36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3"/>
              </a:rPr>
              <a:t>www.</a:t>
            </a:r>
            <a:r>
              <a:rPr lang="en-US" sz="3600" dirty="0" err="1">
                <a:hlinkClick r:id="rId3"/>
              </a:rPr>
              <a:t>pixabay</a:t>
            </a:r>
            <a:r>
              <a:rPr lang="id-ID" sz="3600" dirty="0" smtClean="0">
                <a:hlinkClick r:id="rId3"/>
              </a:rPr>
              <a:t>.com</a:t>
            </a:r>
            <a:endParaRPr lang="en-US" sz="3600" dirty="0" smtClean="0"/>
          </a:p>
          <a:p>
            <a:pPr marL="514350" indent="-514350">
              <a:buFontTx/>
              <a:buAutoNum type="arabicPeriod"/>
            </a:pPr>
            <a:r>
              <a:rPr lang="en-US" sz="3600" dirty="0" smtClean="0">
                <a:hlinkClick r:id="rId4"/>
              </a:rPr>
              <a:t>www.shuterstock.com</a:t>
            </a:r>
            <a:endParaRPr lang="en-US" sz="3600" dirty="0"/>
          </a:p>
          <a:p>
            <a:pPr marL="514350" indent="-514350">
              <a:buAutoNum type="arabicPeriod"/>
            </a:pPr>
            <a:r>
              <a:rPr lang="en-US" sz="3600" dirty="0" smtClean="0">
                <a:hlinkClick r:id="rId5"/>
              </a:rPr>
              <a:t>www.wikipedia.org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820543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xmlns="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:a16="http://schemas.microsoft.com/office/drawing/2014/main" xmlns="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256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18F9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18F9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1558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97B4A0CE-09AB-444B-88B9-FBE30A95C946}"/>
              </a:ext>
            </a:extLst>
          </p:cNvPr>
          <p:cNvGrpSpPr/>
          <p:nvPr/>
        </p:nvGrpSpPr>
        <p:grpSpPr>
          <a:xfrm>
            <a:off x="2011158" y="1551415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231B633D-6EF1-4184-BDF5-ABC93135BCBD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190EC53F-65DA-45EA-B8BB-2BB80C5FE7A7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Text Placeholder 17">
            <a:extLst>
              <a:ext uri="{FF2B5EF4-FFF2-40B4-BE49-F238E27FC236}">
                <a16:creationId xmlns:a16="http://schemas.microsoft.com/office/drawing/2014/main" xmlns="" id="{CBDFAC6D-CEA3-4235-8E16-68293305DF28}"/>
              </a:ext>
            </a:extLst>
          </p:cNvPr>
          <p:cNvSpPr txBox="1">
            <a:spLocks/>
          </p:cNvSpPr>
          <p:nvPr/>
        </p:nvSpPr>
        <p:spPr>
          <a:xfrm>
            <a:off x="1403075" y="924917"/>
            <a:ext cx="1360182" cy="4777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1987</a:t>
            </a:r>
            <a:endParaRPr 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0" y="1690658"/>
            <a:ext cx="2011158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48" idx="2"/>
            <a:endCxn id="37" idx="6"/>
          </p:cNvCxnSpPr>
          <p:nvPr/>
        </p:nvCxnSpPr>
        <p:spPr>
          <a:xfrm flipH="1">
            <a:off x="2299190" y="1695259"/>
            <a:ext cx="3519331" cy="17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80715A89-2660-4C72-B8B6-2C520BC921C7}"/>
              </a:ext>
            </a:extLst>
          </p:cNvPr>
          <p:cNvGrpSpPr/>
          <p:nvPr/>
        </p:nvGrpSpPr>
        <p:grpSpPr>
          <a:xfrm>
            <a:off x="5818521" y="1551243"/>
            <a:ext cx="288032" cy="288032"/>
            <a:chOff x="8231110" y="3940428"/>
            <a:chExt cx="288032" cy="28803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xmlns="" id="{23F6B764-E00F-4694-8313-93D9146F2243}"/>
                </a:ext>
              </a:extLst>
            </p:cNvPr>
            <p:cNvSpPr/>
            <p:nvPr/>
          </p:nvSpPr>
          <p:spPr>
            <a:xfrm>
              <a:off x="8231110" y="3940428"/>
              <a:ext cx="288032" cy="288032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xmlns="" id="{04B06267-456C-4A13-9858-5EA8314F98EC}"/>
                </a:ext>
              </a:extLst>
            </p:cNvPr>
            <p:cNvSpPr/>
            <p:nvPr/>
          </p:nvSpPr>
          <p:spPr>
            <a:xfrm>
              <a:off x="8303118" y="4012436"/>
              <a:ext cx="144016" cy="1440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50" name="Straight Connector 49"/>
          <p:cNvCxnSpPr>
            <a:stCxn id="60" idx="1"/>
            <a:endCxn id="48" idx="6"/>
          </p:cNvCxnSpPr>
          <p:nvPr/>
        </p:nvCxnSpPr>
        <p:spPr>
          <a:xfrm flipH="1">
            <a:off x="6106553" y="1692959"/>
            <a:ext cx="3426492" cy="230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3045" y="1546642"/>
            <a:ext cx="292633" cy="292633"/>
          </a:xfrm>
          <a:prstGeom prst="rect">
            <a:avLst/>
          </a:prstGeom>
        </p:spPr>
      </p:pic>
      <p:cxnSp>
        <p:nvCxnSpPr>
          <p:cNvPr id="61" name="Straight Connector 60"/>
          <p:cNvCxnSpPr/>
          <p:nvPr/>
        </p:nvCxnSpPr>
        <p:spPr>
          <a:xfrm flipH="1">
            <a:off x="9825678" y="1690658"/>
            <a:ext cx="236632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17">
            <a:extLst>
              <a:ext uri="{FF2B5EF4-FFF2-40B4-BE49-F238E27FC236}">
                <a16:creationId xmlns:a16="http://schemas.microsoft.com/office/drawing/2014/main" xmlns="" id="{CBDFAC6D-CEA3-4235-8E16-68293305DF28}"/>
              </a:ext>
            </a:extLst>
          </p:cNvPr>
          <p:cNvSpPr txBox="1">
            <a:spLocks/>
          </p:cNvSpPr>
          <p:nvPr/>
        </p:nvSpPr>
        <p:spPr>
          <a:xfrm>
            <a:off x="5282446" y="924917"/>
            <a:ext cx="1360182" cy="47771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1997</a:t>
            </a:r>
            <a:endParaRPr 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6" name="Text Placeholder 17">
            <a:extLst>
              <a:ext uri="{FF2B5EF4-FFF2-40B4-BE49-F238E27FC236}">
                <a16:creationId xmlns:a16="http://schemas.microsoft.com/office/drawing/2014/main" xmlns="" id="{CBDFAC6D-CEA3-4235-8E16-68293305DF28}"/>
              </a:ext>
            </a:extLst>
          </p:cNvPr>
          <p:cNvSpPr txBox="1">
            <a:spLocks/>
          </p:cNvSpPr>
          <p:nvPr/>
        </p:nvSpPr>
        <p:spPr>
          <a:xfrm>
            <a:off x="8999270" y="927217"/>
            <a:ext cx="1360182" cy="47771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>
                <a:solidFill>
                  <a:schemeClr val="bg1"/>
                </a:solidFill>
                <a:cs typeface="Arial" pitchFamily="34" charset="0"/>
              </a:rPr>
              <a:t>2002</a:t>
            </a:r>
            <a:endParaRPr 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8" name="Pentagon 67"/>
          <p:cNvSpPr/>
          <p:nvPr/>
        </p:nvSpPr>
        <p:spPr>
          <a:xfrm>
            <a:off x="490764" y="173569"/>
            <a:ext cx="2477519" cy="524433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  <a:r>
              <a:rPr lang="en-US" b="1" dirty="0" smtClean="0"/>
              <a:t>. Pengertian SIG</a:t>
            </a:r>
            <a:endParaRPr lang="en-US" b="1" dirty="0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421328" y="2238576"/>
            <a:ext cx="34676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untuk pengelolaan, penyimpanan, pemrosesan, analisis, dan </a:t>
            </a:r>
            <a:r>
              <a:rPr lang="en-US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penayangan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 secara spasial terkait dengan muka bumi</a:t>
            </a:r>
            <a:endParaRPr lang="en-US" sz="2000" dirty="0"/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1643987" y="1906682"/>
            <a:ext cx="11192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LINDEN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3889019" y="2238404"/>
            <a:ext cx="42689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terdiri dari perangkat keras, perangkat lunak, data, manusia, organisasi, dan lembaga yang digunakan untuk mengumpulkan, menyimpan, menganalisis, dan </a:t>
            </a:r>
            <a:r>
              <a:rPr lang="en-US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menyebarkan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informasi mengenai wilayah di permukaan bumi </a:t>
            </a:r>
            <a:endParaRPr lang="en-US" sz="2000" dirty="0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5233834" y="1906682"/>
            <a:ext cx="15918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CHRISMAN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9049672" y="1906681"/>
            <a:ext cx="12593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GUO BO</a:t>
            </a:r>
            <a:endParaRPr lang="en-US" sz="2200" b="1" dirty="0">
              <a:solidFill>
                <a:srgbClr val="92D050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8170523" y="2238576"/>
            <a:ext cx="34676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Teknologi informasi yang dapat menganalisis, menyimpan, dan menampilkan data, baik spasial maupun non-spasial</a:t>
            </a:r>
            <a:endParaRPr lang="en-US" sz="2000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86" y="3933664"/>
            <a:ext cx="3814031" cy="2803313"/>
          </a:xfrm>
          <a:prstGeom prst="rect">
            <a:avLst/>
          </a:prstGeom>
        </p:spPr>
      </p:pic>
      <p:sp>
        <p:nvSpPr>
          <p:cNvPr id="78" name="Rectangle 77"/>
          <p:cNvSpPr/>
          <p:nvPr/>
        </p:nvSpPr>
        <p:spPr>
          <a:xfrm>
            <a:off x="4089017" y="4887800"/>
            <a:ext cx="75491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Informasi Geografis (</a:t>
            </a:r>
            <a:r>
              <a:rPr lang="en-US" sz="22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SIG) </a:t>
            </a:r>
          </a:p>
          <a:p>
            <a:r>
              <a:rPr lang="en-US" sz="2200" b="1" i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</a:t>
            </a:r>
            <a:r>
              <a:rPr lang="en-US" sz="22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komputer </a:t>
            </a:r>
            <a:r>
              <a:rPr lang="en-US" sz="2200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yang digunakan untuk mengumpulkan, menganalisis, dan menampilkan data yang memiliki referensi spasial di permukaan bumi</a:t>
            </a:r>
            <a:endParaRPr lang="en-US" sz="22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1312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5" grpId="0" animBg="1"/>
      <p:bldP spid="66" grpId="0" animBg="1"/>
      <p:bldP spid="68" grpId="0" animBg="1"/>
      <p:bldP spid="70" grpId="0"/>
      <p:bldP spid="71" grpId="0"/>
      <p:bldP spid="72" grpId="0"/>
      <p:bldP spid="73" grpId="0"/>
      <p:bldP spid="75" grpId="0"/>
      <p:bldP spid="76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FUNGSI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 INFORMASI GEOGRAFIS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761755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ock-footage-coronavirus-pandemic-on-world-map-total-number-of-cases-rising-critical-state-covid-pandemi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3648"/>
            <a:ext cx="12192000" cy="687334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490765" y="173569"/>
            <a:ext cx="1957014" cy="524433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Fungsi SIG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14068" y="4670474"/>
            <a:ext cx="12206068" cy="1744226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201705" y="4757757"/>
            <a:ext cx="6373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Fungsi Sistem Informasi Geografis (SIG)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0382F78-31A9-4092-80EE-2C4294AA9BC4}"/>
              </a:ext>
            </a:extLst>
          </p:cNvPr>
          <p:cNvSpPr/>
          <p:nvPr/>
        </p:nvSpPr>
        <p:spPr>
          <a:xfrm>
            <a:off x="201704" y="5299573"/>
            <a:ext cx="11739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informasi geografis berfungsi untuk memasukkan, memproses, memanipulasi, mengolah, menganalisis, dan menyajikan data secara spasial atau keruangan.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0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 animBg="1"/>
      <p:bldP spid="11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KOMPONEN-KOMPONEN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 INFORMASI GEOGRAFIS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6174824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943" y="1108136"/>
            <a:ext cx="4427845" cy="198463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6366592" y="4639227"/>
            <a:ext cx="1440467" cy="1347973"/>
            <a:chOff x="6986944" y="3899642"/>
            <a:chExt cx="1440467" cy="134797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3B2A0F-3084-4C1B-9460-6D34D0078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5611" y="4007921"/>
              <a:ext cx="1191800" cy="1154485"/>
            </a:xfrm>
            <a:prstGeom prst="rect">
              <a:avLst/>
            </a:prstGeom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CA0760E-07BA-4B58-AD69-C5132B4FDE4B}"/>
                </a:ext>
              </a:extLst>
            </p:cNvPr>
            <p:cNvSpPr/>
            <p:nvPr/>
          </p:nvSpPr>
          <p:spPr>
            <a:xfrm>
              <a:off x="6986944" y="3899642"/>
              <a:ext cx="1417467" cy="1347973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02340" y="4654074"/>
            <a:ext cx="1417467" cy="1347973"/>
            <a:chOff x="9993363" y="3899642"/>
            <a:chExt cx="1417467" cy="134797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96250B01-991A-4FD8-B1E3-AAF72721F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3363" y="3935466"/>
              <a:ext cx="1354560" cy="1312149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609E7B0A-5BE8-4741-92E0-114BFE3A52EA}"/>
                </a:ext>
              </a:extLst>
            </p:cNvPr>
            <p:cNvSpPr/>
            <p:nvPr/>
          </p:nvSpPr>
          <p:spPr>
            <a:xfrm>
              <a:off x="9993363" y="3899642"/>
              <a:ext cx="1417467" cy="1347973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719605" y="4639227"/>
            <a:ext cx="1417467" cy="1347973"/>
            <a:chOff x="3719605" y="3899642"/>
            <a:chExt cx="1417467" cy="134797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6D7937CD-7BE7-4691-902C-95A1DC222704}"/>
                </a:ext>
              </a:extLst>
            </p:cNvPr>
            <p:cNvSpPr/>
            <p:nvPr/>
          </p:nvSpPr>
          <p:spPr>
            <a:xfrm>
              <a:off x="3719605" y="3899642"/>
              <a:ext cx="1417467" cy="1347973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61BED440-C55E-40CA-8043-E2F7B4C13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4784" y="4007921"/>
              <a:ext cx="1191799" cy="1154485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77906" y="4639227"/>
            <a:ext cx="1417467" cy="1347973"/>
            <a:chOff x="677906" y="3899642"/>
            <a:chExt cx="1417467" cy="1347973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6D7937CD-7BE7-4691-902C-95A1DC222704}"/>
                </a:ext>
              </a:extLst>
            </p:cNvPr>
            <p:cNvSpPr/>
            <p:nvPr/>
          </p:nvSpPr>
          <p:spPr>
            <a:xfrm>
              <a:off x="677906" y="3899642"/>
              <a:ext cx="1417467" cy="1347973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185" y="3899642"/>
              <a:ext cx="1366188" cy="1347973"/>
            </a:xfrm>
            <a:prstGeom prst="rect">
              <a:avLst/>
            </a:prstGeom>
          </p:spPr>
        </p:pic>
      </p:grpSp>
      <p:cxnSp>
        <p:nvCxnSpPr>
          <p:cNvPr id="24" name="Straight Connector 23"/>
          <p:cNvCxnSpPr/>
          <p:nvPr/>
        </p:nvCxnSpPr>
        <p:spPr>
          <a:xfrm flipH="1">
            <a:off x="5526741" y="3092766"/>
            <a:ext cx="0" cy="901008"/>
          </a:xfrm>
          <a:prstGeom prst="line">
            <a:avLst/>
          </a:prstGeom>
          <a:ln w="57150"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4428338" y="3993773"/>
            <a:ext cx="109840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4" idx="0"/>
          </p:cNvCxnSpPr>
          <p:nvPr/>
        </p:nvCxnSpPr>
        <p:spPr>
          <a:xfrm>
            <a:off x="4428337" y="3993774"/>
            <a:ext cx="2" cy="6454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977539" y="3092766"/>
            <a:ext cx="0" cy="551384"/>
          </a:xfrm>
          <a:prstGeom prst="line">
            <a:avLst/>
          </a:prstGeom>
          <a:ln w="57150"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386639" y="3644150"/>
            <a:ext cx="35909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386639" y="3644150"/>
            <a:ext cx="1" cy="9950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5974976" y="3092765"/>
            <a:ext cx="0" cy="901008"/>
          </a:xfrm>
          <a:prstGeom prst="line">
            <a:avLst/>
          </a:prstGeom>
          <a:ln w="57150"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075325" y="3993773"/>
            <a:ext cx="0" cy="6454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620175" y="3092766"/>
            <a:ext cx="0" cy="551384"/>
          </a:xfrm>
          <a:prstGeom prst="line">
            <a:avLst/>
          </a:prstGeom>
          <a:ln w="57150"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5974976" y="3993773"/>
            <a:ext cx="109840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6620175" y="3644150"/>
            <a:ext cx="35909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0211074" y="3644149"/>
            <a:ext cx="1" cy="9950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58532323-7E20-432D-9B3E-75565892A36C}"/>
              </a:ext>
            </a:extLst>
          </p:cNvPr>
          <p:cNvSpPr txBox="1"/>
          <p:nvPr/>
        </p:nvSpPr>
        <p:spPr>
          <a:xfrm>
            <a:off x="9717492" y="6037871"/>
            <a:ext cx="1513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Brainware</a:t>
            </a:r>
            <a:endParaRPr lang="en-US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A50CB467-0037-4A9F-ABFA-C8D54F413593}"/>
              </a:ext>
            </a:extLst>
          </p:cNvPr>
          <p:cNvSpPr txBox="1"/>
          <p:nvPr/>
        </p:nvSpPr>
        <p:spPr>
          <a:xfrm>
            <a:off x="6015543" y="6037871"/>
            <a:ext cx="232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Perangkat Lunak</a:t>
            </a:r>
            <a:endParaRPr lang="en-US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8092FEE6-1C93-4209-A96D-6934A1A0FDBE}"/>
              </a:ext>
            </a:extLst>
          </p:cNvPr>
          <p:cNvSpPr txBox="1"/>
          <p:nvPr/>
        </p:nvSpPr>
        <p:spPr>
          <a:xfrm>
            <a:off x="3346205" y="6037870"/>
            <a:ext cx="2271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Perangkat Keras</a:t>
            </a:r>
            <a:endParaRPr lang="en-US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8092FEE6-1C93-4209-A96D-6934A1A0FDBE}"/>
              </a:ext>
            </a:extLst>
          </p:cNvPr>
          <p:cNvSpPr txBox="1"/>
          <p:nvPr/>
        </p:nvSpPr>
        <p:spPr>
          <a:xfrm>
            <a:off x="891419" y="6029029"/>
            <a:ext cx="806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Data</a:t>
            </a:r>
            <a:endParaRPr lang="en-US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8092FEE6-1C93-4209-A96D-6934A1A0FDBE}"/>
              </a:ext>
            </a:extLst>
          </p:cNvPr>
          <p:cNvSpPr txBox="1"/>
          <p:nvPr/>
        </p:nvSpPr>
        <p:spPr>
          <a:xfrm>
            <a:off x="3626943" y="275382"/>
            <a:ext cx="4685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Komponen-Komponen SIG</a:t>
            </a:r>
            <a:endParaRPr lang="en-US" sz="32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2557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3" grpId="0"/>
      <p:bldP spid="54" grpId="0"/>
      <p:bldP spid="55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CF6AFAA-D801-49D2-8EEC-7124199FC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6296"/>
            <a:ext cx="12192000" cy="6857665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5" y="173569"/>
            <a:ext cx="241380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Komponen SIG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2400616" y="1203218"/>
            <a:ext cx="1744435" cy="646331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Data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80077" y="2906968"/>
            <a:ext cx="2334094" cy="584775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Data Spasial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773481" y="2906967"/>
            <a:ext cx="2346250" cy="584775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Data Atribut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80077" y="4083730"/>
            <a:ext cx="2334094" cy="954107"/>
          </a:xfrm>
          <a:prstGeom prst="rect">
            <a:avLst/>
          </a:prstGeom>
          <a:solidFill>
            <a:srgbClr val="FF66CC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Raster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Vektor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393F4DD-221C-49A8-A877-C84D732FF652}"/>
              </a:ext>
            </a:extLst>
          </p:cNvPr>
          <p:cNvSpPr txBox="1"/>
          <p:nvPr/>
        </p:nvSpPr>
        <p:spPr>
          <a:xfrm>
            <a:off x="3761905" y="4214132"/>
            <a:ext cx="2711465" cy="1815882"/>
          </a:xfrm>
          <a:prstGeom prst="rect">
            <a:avLst/>
          </a:prstGeom>
          <a:solidFill>
            <a:srgbClr val="FF66CC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Nominal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Ordinal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Interval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Data Rasio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2" name="Straight Connector 11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cxnSp>
        <p:nvCxnSpPr>
          <p:cNvPr id="18" name="Straight Connector 17"/>
          <p:cNvCxnSpPr/>
          <p:nvPr/>
        </p:nvCxnSpPr>
        <p:spPr>
          <a:xfrm flipH="1">
            <a:off x="3272833" y="1849549"/>
            <a:ext cx="0" cy="5162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547124" y="2365829"/>
            <a:ext cx="17257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272833" y="2365829"/>
            <a:ext cx="18448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6" idx="0"/>
          </p:cNvCxnSpPr>
          <p:nvPr/>
        </p:nvCxnSpPr>
        <p:spPr>
          <a:xfrm>
            <a:off x="1547124" y="2365829"/>
            <a:ext cx="0" cy="5411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117637" y="2365829"/>
            <a:ext cx="0" cy="5411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6" idx="2"/>
          </p:cNvCxnSpPr>
          <p:nvPr/>
        </p:nvCxnSpPr>
        <p:spPr>
          <a:xfrm>
            <a:off x="1547124" y="3491743"/>
            <a:ext cx="0" cy="59198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117637" y="3491742"/>
            <a:ext cx="0" cy="7223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04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947</Words>
  <Application>Microsoft Office PowerPoint</Application>
  <PresentationFormat>Widescreen</PresentationFormat>
  <Paragraphs>177</Paragraphs>
  <Slides>31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Arial Unicode MS</vt:lpstr>
      <vt:lpstr>맑은 고딕</vt:lpstr>
      <vt:lpstr>游ゴシック</vt:lpstr>
      <vt:lpstr>游ゴシック Light</vt:lpstr>
      <vt:lpstr>Arial</vt:lpstr>
      <vt:lpstr>Calibri</vt:lpstr>
      <vt:lpstr>Calibri Light</vt:lpstr>
      <vt:lpstr>Montserrat Black</vt:lpstr>
      <vt:lpstr>Times New Roman</vt:lpstr>
      <vt:lpstr>Wingdings</vt:lpstr>
      <vt:lpstr>Office Theme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yoga nugraha</cp:lastModifiedBy>
  <cp:revision>51</cp:revision>
  <dcterms:created xsi:type="dcterms:W3CDTF">2022-05-10T01:11:12Z</dcterms:created>
  <dcterms:modified xsi:type="dcterms:W3CDTF">2022-06-26T03:12:28Z</dcterms:modified>
</cp:coreProperties>
</file>