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0" r:id="rId2"/>
    <p:sldId id="259" r:id="rId3"/>
    <p:sldId id="261" r:id="rId4"/>
    <p:sldId id="263" r:id="rId5"/>
    <p:sldId id="264" r:id="rId6"/>
    <p:sldId id="265" r:id="rId7"/>
    <p:sldId id="262" r:id="rId8"/>
    <p:sldId id="266" r:id="rId9"/>
    <p:sldId id="267" r:id="rId10"/>
    <p:sldId id="268" r:id="rId11"/>
    <p:sldId id="269" r:id="rId12"/>
    <p:sldId id="270" r:id="rId13"/>
    <p:sldId id="272" r:id="rId14"/>
    <p:sldId id="280"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748"/>
    <a:srgbClr val="FFD8C1"/>
    <a:srgbClr val="F47914"/>
    <a:srgbClr val="D78857"/>
    <a:srgbClr val="2EA085"/>
    <a:srgbClr val="09C7C2"/>
    <a:srgbClr val="2C9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046" autoAdjust="0"/>
  </p:normalViewPr>
  <p:slideViewPr>
    <p:cSldViewPr>
      <p:cViewPr>
        <p:scale>
          <a:sx n="80" d="100"/>
          <a:sy n="80" d="100"/>
        </p:scale>
        <p:origin x="-1002" y="-27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5/18/2022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Tantangan lain terhadap Pancasila sebagai dasar negara dan pandangan hidup bangsa pada periode ini adalah terjadinya pemberontakan yang dilakukan oleh PKI (Partai Komunis Indonesia) yang dikenal dengan Peristiwa G-30-S/PKI</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10</a:t>
            </a:fld>
            <a:endParaRPr lang="en-US"/>
          </a:p>
        </p:txBody>
      </p:sp>
    </p:spTree>
    <p:extLst>
      <p:ext uri="{BB962C8B-B14F-4D97-AF65-F5344CB8AC3E}">
        <p14:creationId xmlns:p14="http://schemas.microsoft.com/office/powerpoint/2010/main" val="2489175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Periode 1966–1998</a:t>
            </a:r>
          </a:p>
          <a:p>
            <a:pPr marL="0" lvl="0" indent="0">
              <a:lnSpc>
                <a:spcPct val="107000"/>
              </a:lnSpc>
              <a:spcAft>
                <a:spcPts val="800"/>
              </a:spcAft>
              <a:buFont typeface="+mj-lt"/>
              <a:buNone/>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Periode 1966–1998 umumnya dikenal sebagai Orde Baru. Pada awal periode ini, semua pihak berharap Pancasila dan UUD NRI Tahun 1945 dapat dilaksanakan secara murni dan konsekuen. Presiden Soeharto sebagai pemimpin Indonesia mengeluarkan berbagai kebijakan untuk menstabilkan perekonomian dan keamanan Indonesia.</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11</a:t>
            </a:fld>
            <a:endParaRPr lang="en-US"/>
          </a:p>
        </p:txBody>
      </p:sp>
    </p:spTree>
    <p:extLst>
      <p:ext uri="{BB962C8B-B14F-4D97-AF65-F5344CB8AC3E}">
        <p14:creationId xmlns:p14="http://schemas.microsoft.com/office/powerpoint/2010/main" val="2910401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Periode 1998–Sekarang</a:t>
            </a:r>
          </a:p>
          <a:p>
            <a:endParaRPr lang="en-ID" sz="1800">
              <a:effectLst/>
              <a:latin typeface="Tahoma" panose="020B0604030504040204" pitchFamily="34" charset="0"/>
              <a:ea typeface="Calibri" panose="020F0502020204030204" pitchFamily="34" charset="0"/>
              <a:cs typeface="Times New Roman" panose="02020603050405020304" pitchFamily="18" charset="0"/>
            </a:endParaRPr>
          </a:p>
          <a:p>
            <a:r>
              <a:rPr lang="en-ID" sz="1800">
                <a:effectLst/>
                <a:latin typeface="Tahoma" panose="020B0604030504040204" pitchFamily="34" charset="0"/>
                <a:ea typeface="Calibri" panose="020F0502020204030204" pitchFamily="34" charset="0"/>
                <a:cs typeface="Times New Roman" panose="02020603050405020304" pitchFamily="18" charset="0"/>
              </a:rPr>
              <a:t>Pada periode Reformasi ini, pelaksanaan Pancasila sebagai dasar negara dan pandangan hidup bangsa secara murni dan konsekuen kembali digaungkan. </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12</a:t>
            </a:fld>
            <a:endParaRPr lang="en-US"/>
          </a:p>
        </p:txBody>
      </p:sp>
    </p:spTree>
    <p:extLst>
      <p:ext uri="{BB962C8B-B14F-4D97-AF65-F5344CB8AC3E}">
        <p14:creationId xmlns:p14="http://schemas.microsoft.com/office/powerpoint/2010/main" val="570935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Pada masa reformasi ini, terdapat sejumlah tantangan, antara lain sebagai berikut.</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	Munculnya paham radikalisme yang dapat mengancam keutuhan Negara Kesatuan Republik Indonesia. Paham radikalisme cenderung tidak menghargai keberagaman sehingga dapat menimbulkan sikap dan perilaku yang dapat memecah belah rakyat. Hal ini merupakan ancaman nyata terhadap keutuhan NKRI. </a:t>
            </a:r>
          </a:p>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	Masuknya beragam paham ataupun budaya asing ke Indonesia akibat globalisasi. Era globalisasi ditandai mudahnya informasi yang masuk ke Indonesia akibat kemajuan teknologi informasi. Beragam paham asing tersebut menyusup dengan cepat ke dalam masyarakat dan cenderung diterima tanpa disaring. Hal ini menyebabkan sejumlah masyarakat cenderung lebih berperilaku berdasarkan paham-paham asing yang bertentangan dengan Pancasila sebagai pandangan hidup bangsa Indonesia.</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13</a:t>
            </a:fld>
            <a:endParaRPr lang="en-US"/>
          </a:p>
        </p:txBody>
      </p:sp>
    </p:spTree>
    <p:extLst>
      <p:ext uri="{BB962C8B-B14F-4D97-AF65-F5344CB8AC3E}">
        <p14:creationId xmlns:p14="http://schemas.microsoft.com/office/powerpoint/2010/main" val="3569956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Kedudukan utama Pancasila bagi bangsa dan Negara Indonesia adalah sebagai dasar negara. Sebagai dasar negara, Pancasila menjadi norma dasar atau kaidah negara yang fundamental. Sifatnya tetap, kuat, dan tidak dapat diubah oleh siapa pun, termasuk oleh MPR-DPR hasil pemilihan umum.</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3</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Sebagai pandangan hidup, Pancasila adalah pegangan, pedoman hidup, atau pemberi arah terhadap segala kegiatan dalam kehidupan berbangsa dan bernegara. Pancasila sebagai pandangan hidup menunjukkan bahwa seluruh sila Pancasila merupakan gambaran atau cara pandang bangsa Indonesia terkait hubungannya dengan Pencipta (sila pertama), dengan sesama manusia (sila kedua), terkait bangsa dan negara (sila ketiga), terkait pemerintahan (sila keempat), dan tentang kepentingan bersama bangsa Indonesia (sila kelima).</a:t>
            </a:r>
          </a:p>
        </p:txBody>
      </p:sp>
      <p:sp>
        <p:nvSpPr>
          <p:cNvPr id="4" name="Slide Number Placeholder 3"/>
          <p:cNvSpPr>
            <a:spLocks noGrp="1"/>
          </p:cNvSpPr>
          <p:nvPr>
            <p:ph type="sldNum" sz="quarter" idx="10"/>
          </p:nvPr>
        </p:nvSpPr>
        <p:spPr/>
        <p:txBody>
          <a:bodyPr/>
          <a:lstStyle/>
          <a:p>
            <a:fld id="{405B1283-1CAC-4C22-AE27-57A3D24587FD}" type="slidenum">
              <a:rPr lang="en-US" smtClean="0"/>
              <a:t>4</a:t>
            </a:fld>
            <a:endParaRPr lang="en-US"/>
          </a:p>
        </p:txBody>
      </p:sp>
    </p:spTree>
    <p:extLst>
      <p:ext uri="{BB962C8B-B14F-4D97-AF65-F5344CB8AC3E}">
        <p14:creationId xmlns:p14="http://schemas.microsoft.com/office/powerpoint/2010/main" val="847822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Sebagai ideologi nasional, Pancasila merupakan suatu sistem nilai yang ideal, dicita-citakan, dan diyakini kebenarannya untuk diwujudkan dalam kehidupan bermasyarakat, berbangsa, dan bernegara. Di dalam Pancasila, terdapat nilai-nilai luhur dan cita-cita bangsa Indonesia. Sebagai ideologi nasional, Pancasila berakar dari pandangan hidup dan budaya bangsa Indonesia. Pancasila tidak mengadopsi ideologi yang berasal dari luar. Nilai-nilai Pancasila justru lebih unggul dibandingkan nilai-nilai ideologi dari luar (Herdiawanto, dkk, 2019).</a:t>
            </a:r>
          </a:p>
        </p:txBody>
      </p:sp>
      <p:sp>
        <p:nvSpPr>
          <p:cNvPr id="4" name="Slide Number Placeholder 3"/>
          <p:cNvSpPr>
            <a:spLocks noGrp="1"/>
          </p:cNvSpPr>
          <p:nvPr>
            <p:ph type="sldNum" sz="quarter" idx="10"/>
          </p:nvPr>
        </p:nvSpPr>
        <p:spPr/>
        <p:txBody>
          <a:bodyPr/>
          <a:lstStyle/>
          <a:p>
            <a:fld id="{405B1283-1CAC-4C22-AE27-57A3D24587FD}" type="slidenum">
              <a:rPr lang="en-US" smtClean="0"/>
              <a:t>5</a:t>
            </a:fld>
            <a:endParaRPr lang="en-US"/>
          </a:p>
        </p:txBody>
      </p:sp>
    </p:spTree>
    <p:extLst>
      <p:ext uri="{BB962C8B-B14F-4D97-AF65-F5344CB8AC3E}">
        <p14:creationId xmlns:p14="http://schemas.microsoft.com/office/powerpoint/2010/main" val="2409907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Pancasila merupakan ideologi terbuka. Sebagai ideologi terbuka, Pancasila bersifat aktual, dinamis, antisipatif, dan senantiasa mampu menyesuaikan dengan perkembangan jaman, pengetahuan, dan teknologi, serta dinamika perkembangan aspirasi masyarakat.</a:t>
            </a:r>
          </a:p>
        </p:txBody>
      </p:sp>
      <p:sp>
        <p:nvSpPr>
          <p:cNvPr id="4" name="Slide Number Placeholder 3"/>
          <p:cNvSpPr>
            <a:spLocks noGrp="1"/>
          </p:cNvSpPr>
          <p:nvPr>
            <p:ph type="sldNum" sz="quarter" idx="10"/>
          </p:nvPr>
        </p:nvSpPr>
        <p:spPr/>
        <p:txBody>
          <a:bodyPr/>
          <a:lstStyle/>
          <a:p>
            <a:fld id="{405B1283-1CAC-4C22-AE27-57A3D24587FD}" type="slidenum">
              <a:rPr lang="en-US" smtClean="0"/>
              <a:t>6</a:t>
            </a:fld>
            <a:endParaRPr lang="en-US"/>
          </a:p>
        </p:txBody>
      </p:sp>
    </p:spTree>
    <p:extLst>
      <p:ext uri="{BB962C8B-B14F-4D97-AF65-F5344CB8AC3E}">
        <p14:creationId xmlns:p14="http://schemas.microsoft.com/office/powerpoint/2010/main" val="1396725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Periode 1945–1950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Sejak penetapannya hingga tahun 1950, pelaksanaan Pancasila sebagai dasar negara dan pandangan hidup bangsa dalam kehidupan bangsa Indonesia mengalami berbagai tantangan. Pada periode ini, Belanda ingin kembali menguasai Indonesia dan melakukan berbagai cara untuk memecah belah bangsa Indonesia. Pada periode ini juga disepakati terbentuknya Republik Indonesia Serikat.</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7</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Periode 1950–1959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Setelah RIS bubar, Negara Indonesia kembali berbentuk kesatuan. Konstitusi yang digunakan adalah Undang-Undang Dasar Sementara (UUDS) 1950. Pada periode ini, penerapan Pancasila sebagai dasar negara dan pandangan hidup bangsa cenderung diarahkan sesuai paham liberalisme.</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8</a:t>
            </a:fld>
            <a:endParaRPr lang="en-US"/>
          </a:p>
        </p:txBody>
      </p:sp>
    </p:spTree>
    <p:extLst>
      <p:ext uri="{BB962C8B-B14F-4D97-AF65-F5344CB8AC3E}">
        <p14:creationId xmlns:p14="http://schemas.microsoft.com/office/powerpoint/2010/main" val="3074631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Periode 1959–1966</a:t>
            </a:r>
          </a:p>
          <a:p>
            <a:pPr marL="0" lvl="0" indent="0">
              <a:lnSpc>
                <a:spcPct val="107000"/>
              </a:lnSpc>
              <a:spcAft>
                <a:spcPts val="800"/>
              </a:spcAft>
              <a:buFont typeface="+mj-lt"/>
              <a:buNone/>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Pada tanggal 5 Juli 1959, Presiden Soekarno menetapkan Keputusan Presiden No. 150 Tahun 1959 tentang Kembali kepada Undang-Undang Dasar 1945. Hal tersebut diharapkan dapat mengembalikan penerapan Pancasila sebagai dasar negara dan pandangan hidup bangsa secara murni dan konsekuen. Namun, hal tersebut tidak berjalan sesuai harapan. Hal ini karena sejumlah kebijakan cenderung menyimpang.</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9</a:t>
            </a:fld>
            <a:endParaRPr lang="en-US"/>
          </a:p>
        </p:txBody>
      </p:sp>
    </p:spTree>
    <p:extLst>
      <p:ext uri="{BB962C8B-B14F-4D97-AF65-F5344CB8AC3E}">
        <p14:creationId xmlns:p14="http://schemas.microsoft.com/office/powerpoint/2010/main" val="3831561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5/18/2022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5/18/2022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2.gif"/><Relationship Id="rId5" Type="http://schemas.microsoft.com/office/2007/relationships/hdphoto" Target="../media/hdphoto1.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3.jpg"/><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3.wdp"/><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4.png"/><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jpeg"/><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9.jp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1.jp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73967" y="1733550"/>
            <a:ext cx="5270786" cy="738656"/>
          </a:xfrm>
          <a:prstGeom prst="rect">
            <a:avLst/>
          </a:prstGeom>
          <a:noFill/>
        </p:spPr>
        <p:txBody>
          <a:bodyPr wrap="none" lIns="91432" tIns="45716" rIns="91432" bIns="45716">
            <a:spAutoFit/>
          </a:bodyPr>
          <a:lstStyle/>
          <a:p>
            <a:pPr algn="ctr"/>
            <a:r>
              <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Media </a:t>
            </a:r>
            <a:r>
              <a:rPr lang="en-US" sz="4200" b="1" dirty="0" err="1">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Pembelajaran</a:t>
            </a:r>
            <a:endPar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endParaRPr>
          </a:p>
        </p:txBody>
      </p:sp>
      <p:sp>
        <p:nvSpPr>
          <p:cNvPr id="6" name="Rectangle 5"/>
          <p:cNvSpPr/>
          <p:nvPr/>
        </p:nvSpPr>
        <p:spPr>
          <a:xfrm>
            <a:off x="3474720" y="2522494"/>
            <a:ext cx="5669280" cy="1138765"/>
          </a:xfrm>
          <a:prstGeom prst="rect">
            <a:avLst/>
          </a:prstGeom>
          <a:noFill/>
        </p:spPr>
        <p:txBody>
          <a:bodyPr wrap="square" lIns="91432" tIns="45716" rIns="91432" bIns="45716">
            <a:spAutoFit/>
          </a:bodyPr>
          <a:lstStyle/>
          <a:p>
            <a:pPr algn="ct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Pendidikan</a:t>
            </a:r>
            <a:r>
              <a:rPr lang="en-US" sz="40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a:t>
            </a: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Pancasila</a:t>
            </a:r>
            <a:endParaRPr lang="en-US" sz="66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endParaRPr>
          </a:p>
          <a:p>
            <a:pPr algn="ct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untuk</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SMP/MTs </a:t>
            </a: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Kelas</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VII</a:t>
            </a:r>
          </a:p>
        </p:txBody>
      </p:sp>
      <p:cxnSp>
        <p:nvCxnSpPr>
          <p:cNvPr id="7" name="Straight Connector 6"/>
          <p:cNvCxnSpPr/>
          <p:nvPr/>
        </p:nvCxnSpPr>
        <p:spPr>
          <a:xfrm>
            <a:off x="3703320" y="25336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descr="D:\Buku Kur Merdeka\PP\PENDIDIKAN PANCASILA 1 SMP.JPG"/>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685800" y="514350"/>
            <a:ext cx="2743200" cy="3974040"/>
          </a:xfrm>
          <a:prstGeom prst="rect">
            <a:avLst/>
          </a:prstGeom>
          <a:noFill/>
          <a:effectLst>
            <a:outerShdw dist="152400" dir="18900000" algn="bl" rotWithShape="0">
              <a:schemeClr val="tx1">
                <a:lumMod val="65000"/>
                <a:lumOff val="35000"/>
              </a:schemeClr>
            </a:outerShdw>
          </a:effectLst>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7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84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900"/>
                                        <p:tgtEl>
                                          <p:spTgt spid="6"/>
                                        </p:tgtEl>
                                      </p:cBhvr>
                                    </p:animEffect>
                                    <p:anim calcmode="lin" valueType="num">
                                      <p:cBhvr>
                                        <p:cTn id="13" dur="1900" fill="hold"/>
                                        <p:tgtEl>
                                          <p:spTgt spid="6"/>
                                        </p:tgtEl>
                                        <p:attrNameLst>
                                          <p:attrName>ppt_x</p:attrName>
                                        </p:attrNameLst>
                                      </p:cBhvr>
                                      <p:tavLst>
                                        <p:tav tm="0">
                                          <p:val>
                                            <p:strVal val="#ppt_x"/>
                                          </p:val>
                                        </p:tav>
                                        <p:tav tm="100000">
                                          <p:val>
                                            <p:strVal val="#ppt_x"/>
                                          </p:val>
                                        </p:tav>
                                      </p:tavLst>
                                    </p:anim>
                                    <p:anim calcmode="lin" valueType="num">
                                      <p:cBhvr>
                                        <p:cTn id="14" dur="19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300"/>
                                        <p:tgtEl>
                                          <p:spTgt spid="7"/>
                                        </p:tgtEl>
                                      </p:cBhvr>
                                    </p:animEffect>
                                    <p:anim calcmode="lin" valueType="num">
                                      <p:cBhvr>
                                        <p:cTn id="18" dur="2300" fill="hold"/>
                                        <p:tgtEl>
                                          <p:spTgt spid="7"/>
                                        </p:tgtEl>
                                        <p:attrNameLst>
                                          <p:attrName>ppt_x</p:attrName>
                                        </p:attrNameLst>
                                      </p:cBhvr>
                                      <p:tavLst>
                                        <p:tav tm="0">
                                          <p:val>
                                            <p:strVal val="#ppt_x"/>
                                          </p:val>
                                        </p:tav>
                                        <p:tav tm="100000">
                                          <p:val>
                                            <p:strVal val="#ppt_x"/>
                                          </p:val>
                                        </p:tav>
                                      </p:tavLst>
                                    </p:anim>
                                    <p:anim calcmode="lin" valueType="num">
                                      <p:cBhvr>
                                        <p:cTn id="19" dur="23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3245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Penerapan Pancasila dari Masa ke Masa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29033827-8A0B-4989-BA65-999B999D8B0E}"/>
              </a:ext>
            </a:extLst>
          </p:cNvPr>
          <p:cNvSpPr txBox="1"/>
          <p:nvPr/>
        </p:nvSpPr>
        <p:spPr>
          <a:xfrm>
            <a:off x="2873327" y="832474"/>
            <a:ext cx="6299981" cy="3231013"/>
          </a:xfrm>
          <a:prstGeom prst="rect">
            <a:avLst/>
          </a:prstGeom>
          <a:noFill/>
        </p:spPr>
        <p:txBody>
          <a:bodyPr wrap="square">
            <a:spAutoFit/>
          </a:bodyPr>
          <a:lstStyle/>
          <a:p>
            <a:pPr marL="914400">
              <a:lnSpc>
                <a:spcPct val="107000"/>
              </a:lnSpc>
              <a:spcAft>
                <a:spcPts val="800"/>
              </a:spcAft>
            </a:pPr>
            <a:r>
              <a:rPr lang="en-ID" sz="2400" dirty="0" err="1">
                <a:effectLst/>
                <a:latin typeface="Montserrat" panose="00000500000000000000" pitchFamily="2" charset="0"/>
                <a:ea typeface="Calibri" panose="020F0502020204030204" pitchFamily="34" charset="0"/>
                <a:cs typeface="Times New Roman" panose="02020603050405020304" pitchFamily="18" charset="0"/>
              </a:rPr>
              <a:t>Tantangan</a:t>
            </a:r>
            <a:r>
              <a:rPr lang="en-ID" sz="2400" dirty="0">
                <a:effectLst/>
                <a:latin typeface="Montserrat" panose="00000500000000000000" pitchFamily="2" charset="0"/>
                <a:ea typeface="Calibri" panose="020F0502020204030204" pitchFamily="34" charset="0"/>
                <a:cs typeface="Times New Roman" panose="02020603050405020304" pitchFamily="18" charset="0"/>
              </a:rPr>
              <a:t> lain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terhadap</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Pancasila</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sebagai</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dasar</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negara</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dan</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pandangan</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hidup</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bangsa</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pada</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periode</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ini</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adalah</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terjadinya</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pemberontakan</a:t>
            </a:r>
            <a:r>
              <a:rPr lang="en-ID" sz="2400" dirty="0">
                <a:effectLst/>
                <a:latin typeface="Montserrat" panose="00000500000000000000" pitchFamily="2" charset="0"/>
                <a:ea typeface="Calibri" panose="020F0502020204030204" pitchFamily="34" charset="0"/>
                <a:cs typeface="Times New Roman" panose="02020603050405020304" pitchFamily="18" charset="0"/>
              </a:rPr>
              <a:t> yang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dilakukan</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oleh</a:t>
            </a:r>
            <a:r>
              <a:rPr lang="en-ID" sz="2400" dirty="0">
                <a:effectLst/>
                <a:latin typeface="Montserrat" panose="00000500000000000000" pitchFamily="2" charset="0"/>
                <a:ea typeface="Calibri" panose="020F0502020204030204" pitchFamily="34" charset="0"/>
                <a:cs typeface="Times New Roman" panose="02020603050405020304" pitchFamily="18" charset="0"/>
              </a:rPr>
              <a:t> PKI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Partai</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Komunis</a:t>
            </a:r>
            <a:r>
              <a:rPr lang="en-ID" sz="2400" dirty="0">
                <a:effectLst/>
                <a:latin typeface="Montserrat" panose="00000500000000000000" pitchFamily="2" charset="0"/>
                <a:ea typeface="Calibri" panose="020F0502020204030204" pitchFamily="34" charset="0"/>
                <a:cs typeface="Times New Roman" panose="02020603050405020304" pitchFamily="18" charset="0"/>
              </a:rPr>
              <a:t> Indonesia) yang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dikenal</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dengan</a:t>
            </a:r>
            <a:r>
              <a:rPr lang="en-ID" sz="2400" dirty="0">
                <a:effectLst/>
                <a:latin typeface="Montserrat" panose="00000500000000000000" pitchFamily="2" charset="0"/>
                <a:ea typeface="Calibri" panose="020F0502020204030204" pitchFamily="34" charset="0"/>
                <a:cs typeface="Times New Roman" panose="02020603050405020304" pitchFamily="18" charset="0"/>
              </a:rPr>
              <a:t> </a:t>
            </a:r>
            <a:r>
              <a:rPr lang="en-ID" sz="2400" dirty="0" err="1">
                <a:effectLst/>
                <a:latin typeface="Montserrat" panose="00000500000000000000" pitchFamily="2" charset="0"/>
                <a:ea typeface="Calibri" panose="020F0502020204030204" pitchFamily="34" charset="0"/>
                <a:cs typeface="Times New Roman" panose="02020603050405020304" pitchFamily="18" charset="0"/>
              </a:rPr>
              <a:t>Peristiwa</a:t>
            </a:r>
            <a:r>
              <a:rPr lang="en-ID" sz="2400" dirty="0">
                <a:effectLst/>
                <a:latin typeface="Montserrat" panose="00000500000000000000" pitchFamily="2" charset="0"/>
                <a:ea typeface="Calibri" panose="020F0502020204030204" pitchFamily="34" charset="0"/>
                <a:cs typeface="Times New Roman" panose="02020603050405020304" pitchFamily="18" charset="0"/>
              </a:rPr>
              <a:t> G-30-S/PKI</a:t>
            </a:r>
          </a:p>
        </p:txBody>
      </p:sp>
      <p:pic>
        <p:nvPicPr>
          <p:cNvPr id="3" name="Picture 2">
            <a:extLst>
              <a:ext uri="{FF2B5EF4-FFF2-40B4-BE49-F238E27FC236}">
                <a16:creationId xmlns:a16="http://schemas.microsoft.com/office/drawing/2014/main" xmlns="" id="{19D84123-B552-44E1-B534-43BA6CECDC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844" y="832474"/>
            <a:ext cx="3355629" cy="2272676"/>
          </a:xfrm>
          <a:prstGeom prst="rect">
            <a:avLst/>
          </a:prstGeom>
          <a:noFill/>
          <a:ln>
            <a:noFill/>
          </a:ln>
        </p:spPr>
      </p:pic>
      <p:sp>
        <p:nvSpPr>
          <p:cNvPr id="10" name="TextBox 9">
            <a:extLst>
              <a:ext uri="{FF2B5EF4-FFF2-40B4-BE49-F238E27FC236}">
                <a16:creationId xmlns:a16="http://schemas.microsoft.com/office/drawing/2014/main" xmlns="" id="{D219FF14-DAC7-44C0-8905-0066EE22CAF2}"/>
              </a:ext>
            </a:extLst>
          </p:cNvPr>
          <p:cNvSpPr txBox="1"/>
          <p:nvPr/>
        </p:nvSpPr>
        <p:spPr>
          <a:xfrm>
            <a:off x="287845" y="4208353"/>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1640467132"/>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3245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Penerapan Pancasila dari Masa ke Masa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1AD49244-855C-460B-8631-5B12B10FF574}"/>
              </a:ext>
            </a:extLst>
          </p:cNvPr>
          <p:cNvSpPr txBox="1"/>
          <p:nvPr/>
        </p:nvSpPr>
        <p:spPr>
          <a:xfrm>
            <a:off x="4114800" y="1157838"/>
            <a:ext cx="5093090" cy="3046988"/>
          </a:xfrm>
          <a:prstGeom prst="rect">
            <a:avLst/>
          </a:prstGeom>
          <a:noFill/>
        </p:spPr>
        <p:txBody>
          <a:bodyPr wrap="square">
            <a:spAutoFit/>
          </a:bodyPr>
          <a:lstStyle/>
          <a:p>
            <a:r>
              <a:rPr lang="en-ID" sz="2400">
                <a:effectLst/>
                <a:latin typeface="Montserrat" panose="00000500000000000000" pitchFamily="2" charset="0"/>
                <a:ea typeface="Calibri" panose="020F0502020204030204" pitchFamily="34" charset="0"/>
                <a:cs typeface="Times New Roman" panose="02020603050405020304" pitchFamily="18" charset="0"/>
              </a:rPr>
              <a:t>Periode 1966–1998 umumnya dikenal sebagai Orde Baru. Presiden Soeharto sebagai pemimpin Indonesia mengeluarkan berbagai kebijakan untuk menstabilkan perekonomian dan keamanan Indonesia</a:t>
            </a:r>
            <a:endParaRPr lang="en-ID" sz="2400">
              <a:latin typeface="Montserrat" panose="00000500000000000000" pitchFamily="2" charset="0"/>
            </a:endParaRPr>
          </a:p>
        </p:txBody>
      </p:sp>
      <p:pic>
        <p:nvPicPr>
          <p:cNvPr id="3" name="Picture 2">
            <a:extLst>
              <a:ext uri="{FF2B5EF4-FFF2-40B4-BE49-F238E27FC236}">
                <a16:creationId xmlns:a16="http://schemas.microsoft.com/office/drawing/2014/main" xmlns="" id="{60C68138-0F17-4739-ACF3-8A3A473A132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399" y="895350"/>
            <a:ext cx="3941380" cy="2667000"/>
          </a:xfrm>
          <a:prstGeom prst="rect">
            <a:avLst/>
          </a:prstGeom>
          <a:noFill/>
          <a:ln>
            <a:noFill/>
          </a:ln>
        </p:spPr>
      </p:pic>
      <p:sp>
        <p:nvSpPr>
          <p:cNvPr id="10" name="TextBox 9">
            <a:extLst>
              <a:ext uri="{FF2B5EF4-FFF2-40B4-BE49-F238E27FC236}">
                <a16:creationId xmlns:a16="http://schemas.microsoft.com/office/drawing/2014/main" xmlns="" id="{9EBEDDA6-BC38-45FC-A985-9B76B2A8DE85}"/>
              </a:ext>
            </a:extLst>
          </p:cNvPr>
          <p:cNvSpPr txBox="1"/>
          <p:nvPr/>
        </p:nvSpPr>
        <p:spPr>
          <a:xfrm>
            <a:off x="85787" y="4248150"/>
            <a:ext cx="1524000" cy="246221"/>
          </a:xfrm>
          <a:prstGeom prst="rect">
            <a:avLst/>
          </a:prstGeom>
          <a:noFill/>
        </p:spPr>
        <p:txBody>
          <a:bodyPr wrap="square" rtlCol="0">
            <a:spAutoFit/>
          </a:bodyPr>
          <a:lstStyle/>
          <a:p>
            <a:r>
              <a:rPr lang="en-US" sz="1000" dirty="0" err="1"/>
              <a:t>Sumber</a:t>
            </a:r>
            <a:r>
              <a:rPr lang="en-US" sz="1000" dirty="0"/>
              <a:t>: </a:t>
            </a:r>
            <a:r>
              <a:rPr lang="en-US" sz="1000" i="1" dirty="0"/>
              <a:t>Id.Wikipedia.org</a:t>
            </a:r>
            <a:endParaRPr lang="en-ID" sz="1000" i="1" dirty="0"/>
          </a:p>
        </p:txBody>
      </p:sp>
    </p:spTree>
    <p:extLst>
      <p:ext uri="{BB962C8B-B14F-4D97-AF65-F5344CB8AC3E}">
        <p14:creationId xmlns:p14="http://schemas.microsoft.com/office/powerpoint/2010/main" val="2950951089"/>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3245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Penerapan Pancasila dari Masa ke Masa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BB48EB7A-0539-44BE-A0FF-A8FDD2850A00}"/>
              </a:ext>
            </a:extLst>
          </p:cNvPr>
          <p:cNvSpPr txBox="1"/>
          <p:nvPr/>
        </p:nvSpPr>
        <p:spPr>
          <a:xfrm>
            <a:off x="546295" y="863590"/>
            <a:ext cx="3631809" cy="3416320"/>
          </a:xfrm>
          <a:prstGeom prst="rect">
            <a:avLst/>
          </a:prstGeom>
          <a:noFill/>
        </p:spPr>
        <p:txBody>
          <a:bodyPr wrap="square">
            <a:spAutoFit/>
          </a:bodyPr>
          <a:lstStyle/>
          <a:p>
            <a:pPr algn="r"/>
            <a:r>
              <a:rPr lang="en-ID" sz="2400">
                <a:effectLst/>
                <a:latin typeface="Montserrat" panose="00000500000000000000" pitchFamily="2" charset="0"/>
                <a:ea typeface="Calibri" panose="020F0502020204030204" pitchFamily="34" charset="0"/>
                <a:cs typeface="Times New Roman" panose="02020603050405020304" pitchFamily="18" charset="0"/>
              </a:rPr>
              <a:t>Pada periode Reformasi ini, pelaksanaan Pancasila sebagai dasar negara dan pandangan hidup bangsa secara murni dan konsekuen kembali digaungkan. </a:t>
            </a:r>
            <a:endParaRPr lang="en-US" sz="2400" dirty="0">
              <a:latin typeface="Montserrat" panose="00000500000000000000" pitchFamily="2" charset="0"/>
            </a:endParaRPr>
          </a:p>
        </p:txBody>
      </p:sp>
      <p:pic>
        <p:nvPicPr>
          <p:cNvPr id="3" name="Picture 2">
            <a:extLst>
              <a:ext uri="{FF2B5EF4-FFF2-40B4-BE49-F238E27FC236}">
                <a16:creationId xmlns:a16="http://schemas.microsoft.com/office/drawing/2014/main" xmlns="" id="{1776AA3D-35B8-46B1-B56D-9C21C2C5AF29}"/>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5761" b="89918" l="7415" r="90422">
                        <a14:foregroundMark x1="16993" y1="8025" x2="18126" y2="13889"/>
                        <a14:foregroundMark x1="10402" y1="25103" x2="7621" y2="37243"/>
                        <a14:foregroundMark x1="81153" y1="5864" x2="81874" y2="12140"/>
                        <a14:foregroundMark x1="88465" y1="19856" x2="90422" y2="32819"/>
                        <a14:foregroundMark x1="90422" y1="32819" x2="89495" y2="40021"/>
                      </a14:backgroundRemoval>
                    </a14:imgEffect>
                  </a14:imgLayer>
                </a14:imgProps>
              </a:ext>
              <a:ext uri="{28A0092B-C50C-407E-A947-70E740481C1C}">
                <a14:useLocalDpi xmlns:a14="http://schemas.microsoft.com/office/drawing/2010/main" val="0"/>
              </a:ext>
            </a:extLst>
          </a:blip>
          <a:stretch>
            <a:fillRect/>
          </a:stretch>
        </p:blipFill>
        <p:spPr>
          <a:xfrm>
            <a:off x="4343401" y="633342"/>
            <a:ext cx="4038599" cy="4040097"/>
          </a:xfrm>
          <a:prstGeom prst="rect">
            <a:avLst/>
          </a:prstGeom>
        </p:spPr>
      </p:pic>
      <p:sp>
        <p:nvSpPr>
          <p:cNvPr id="16" name="TextBox 10">
            <a:extLst>
              <a:ext uri="{FF2B5EF4-FFF2-40B4-BE49-F238E27FC236}">
                <a16:creationId xmlns:a16="http://schemas.microsoft.com/office/drawing/2014/main" xmlns="" id="{E64C42C4-B1F2-493B-AFB4-D0A3C64675A3}"/>
              </a:ext>
            </a:extLst>
          </p:cNvPr>
          <p:cNvSpPr txBox="1"/>
          <p:nvPr/>
        </p:nvSpPr>
        <p:spPr>
          <a:xfrm>
            <a:off x="5486400" y="4262619"/>
            <a:ext cx="17526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083759768"/>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3245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Penerapan Pancasila dari Masa ke Masa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2" name="Rectangle: Rounded Corners 1">
            <a:extLst>
              <a:ext uri="{FF2B5EF4-FFF2-40B4-BE49-F238E27FC236}">
                <a16:creationId xmlns:a16="http://schemas.microsoft.com/office/drawing/2014/main" xmlns="" id="{7CC21879-5FCF-4DE5-9C5C-47E478BC419F}"/>
              </a:ext>
            </a:extLst>
          </p:cNvPr>
          <p:cNvSpPr/>
          <p:nvPr/>
        </p:nvSpPr>
        <p:spPr>
          <a:xfrm>
            <a:off x="381000" y="2151062"/>
            <a:ext cx="3733800" cy="841375"/>
          </a:xfrm>
          <a:prstGeom prst="roundRect">
            <a:avLst/>
          </a:prstGeom>
          <a:solidFill>
            <a:srgbClr val="F697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Pada masa reformasi ini, terdapat sejumlah tantangan</a:t>
            </a:r>
            <a:endParaRPr lang="en-ID">
              <a:solidFill>
                <a:schemeClr val="tx1"/>
              </a:solidFill>
            </a:endParaRPr>
          </a:p>
        </p:txBody>
      </p:sp>
      <p:sp>
        <p:nvSpPr>
          <p:cNvPr id="10" name="Rectangle: Rounded Corners 9">
            <a:extLst>
              <a:ext uri="{FF2B5EF4-FFF2-40B4-BE49-F238E27FC236}">
                <a16:creationId xmlns:a16="http://schemas.microsoft.com/office/drawing/2014/main" xmlns="" id="{E1F5CCB6-D959-4C39-AC72-42B27A400043}"/>
              </a:ext>
            </a:extLst>
          </p:cNvPr>
          <p:cNvSpPr/>
          <p:nvPr/>
        </p:nvSpPr>
        <p:spPr>
          <a:xfrm>
            <a:off x="5050301" y="2819290"/>
            <a:ext cx="3733800" cy="1061239"/>
          </a:xfrm>
          <a:prstGeom prst="roundRect">
            <a:avLst/>
          </a:prstGeom>
          <a:solidFill>
            <a:srgbClr val="F697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80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Masuknya beragam paham ataupun budaya asing ke Indonesia akibat globalisasi</a:t>
            </a:r>
            <a:endParaRPr lang="en-ID" sz="1800">
              <a:solidFill>
                <a:schemeClr val="tx1"/>
              </a:solidFill>
            </a:endParaRPr>
          </a:p>
        </p:txBody>
      </p:sp>
      <p:sp>
        <p:nvSpPr>
          <p:cNvPr id="16" name="Rectangle: Rounded Corners 15">
            <a:extLst>
              <a:ext uri="{FF2B5EF4-FFF2-40B4-BE49-F238E27FC236}">
                <a16:creationId xmlns:a16="http://schemas.microsoft.com/office/drawing/2014/main" xmlns="" id="{302314A4-C0AD-49A8-8750-3CE354554C55}"/>
              </a:ext>
            </a:extLst>
          </p:cNvPr>
          <p:cNvSpPr/>
          <p:nvPr/>
        </p:nvSpPr>
        <p:spPr>
          <a:xfrm>
            <a:off x="5050301" y="1482836"/>
            <a:ext cx="3733800" cy="841375"/>
          </a:xfrm>
          <a:prstGeom prst="roundRect">
            <a:avLst/>
          </a:prstGeom>
          <a:solidFill>
            <a:srgbClr val="F697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800">
                <a:solidFill>
                  <a:schemeClr val="tx1"/>
                </a:solidFill>
                <a:effectLst/>
                <a:latin typeface="Montserrat" panose="00000500000000000000" pitchFamily="2" charset="0"/>
                <a:ea typeface="Calibri" panose="020F0502020204030204" pitchFamily="34" charset="0"/>
                <a:cs typeface="Times New Roman" panose="02020603050405020304" pitchFamily="18" charset="0"/>
              </a:rPr>
              <a:t>Munculnya paham radikalisme</a:t>
            </a:r>
            <a:endParaRPr lang="en-ID" sz="1800">
              <a:solidFill>
                <a:schemeClr val="tx1"/>
              </a:solidFill>
            </a:endParaRPr>
          </a:p>
        </p:txBody>
      </p:sp>
      <p:cxnSp>
        <p:nvCxnSpPr>
          <p:cNvPr id="5" name="Straight Connector 4">
            <a:extLst>
              <a:ext uri="{FF2B5EF4-FFF2-40B4-BE49-F238E27FC236}">
                <a16:creationId xmlns:a16="http://schemas.microsoft.com/office/drawing/2014/main" xmlns="" id="{53397AFD-CEDD-4AF7-BA83-03A3C163C775}"/>
              </a:ext>
            </a:extLst>
          </p:cNvPr>
          <p:cNvCxnSpPr>
            <a:stCxn id="2" idx="3"/>
            <a:endCxn id="16" idx="1"/>
          </p:cNvCxnSpPr>
          <p:nvPr/>
        </p:nvCxnSpPr>
        <p:spPr>
          <a:xfrm flipV="1">
            <a:off x="4114800" y="1903524"/>
            <a:ext cx="935501" cy="668226"/>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12500866-0A85-4F8B-9195-3300AA8B13BA}"/>
              </a:ext>
            </a:extLst>
          </p:cNvPr>
          <p:cNvCxnSpPr>
            <a:cxnSpLocks/>
            <a:stCxn id="2" idx="3"/>
            <a:endCxn id="10" idx="1"/>
          </p:cNvCxnSpPr>
          <p:nvPr/>
        </p:nvCxnSpPr>
        <p:spPr>
          <a:xfrm>
            <a:off x="4114800" y="2571750"/>
            <a:ext cx="935501" cy="77816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8059285"/>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9A123363-86E9-4765-8A5F-47AA593B762E}"/>
              </a:ext>
            </a:extLst>
          </p:cNvPr>
          <p:cNvGrpSpPr/>
          <p:nvPr/>
        </p:nvGrpSpPr>
        <p:grpSpPr>
          <a:xfrm>
            <a:off x="0" y="4302125"/>
            <a:ext cx="9144000" cy="841375"/>
            <a:chOff x="0" y="4302125"/>
            <a:chExt cx="9144000" cy="841375"/>
          </a:xfrm>
        </p:grpSpPr>
        <p:grpSp>
          <p:nvGrpSpPr>
            <p:cNvPr id="4" name="Group 3">
              <a:extLst>
                <a:ext uri="{FF2B5EF4-FFF2-40B4-BE49-F238E27FC236}">
                  <a16:creationId xmlns:a16="http://schemas.microsoft.com/office/drawing/2014/main" xmlns="" id="{21863DD4-6D57-4B6A-84BB-9FB4B7E013FC}"/>
                </a:ext>
              </a:extLst>
            </p:cNvPr>
            <p:cNvGrpSpPr/>
            <p:nvPr/>
          </p:nvGrpSpPr>
          <p:grpSpPr>
            <a:xfrm>
              <a:off x="0" y="4302125"/>
              <a:ext cx="9144000" cy="841375"/>
              <a:chOff x="0" y="4302125"/>
              <a:chExt cx="9144000" cy="841375"/>
            </a:xfrm>
          </p:grpSpPr>
          <p:pic>
            <p:nvPicPr>
              <p:cNvPr id="6" name="Picture 2" descr="E:\ELISA\ERLANGGA LISA\2017\TEMPLATE PPT\SMP PPKN kelas X kelompok wajib\SMP PPKN kelas X kelompok wajib.png">
                <a:extLst>
                  <a:ext uri="{FF2B5EF4-FFF2-40B4-BE49-F238E27FC236}">
                    <a16:creationId xmlns:a16="http://schemas.microsoft.com/office/drawing/2014/main" xmlns="" id="{67DC5519-3157-46BD-9536-77E85ADFC000}"/>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7" name="TextBox 16">
                <a:extLst>
                  <a:ext uri="{FF2B5EF4-FFF2-40B4-BE49-F238E27FC236}">
                    <a16:creationId xmlns:a16="http://schemas.microsoft.com/office/drawing/2014/main" xmlns="" id="{D8DF45C8-418B-4865-89E8-C6926AF62CD3}"/>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5" name="Picture 4" descr="A picture containing text&#10;&#10;Description automatically generated">
              <a:extLst>
                <a:ext uri="{FF2B5EF4-FFF2-40B4-BE49-F238E27FC236}">
                  <a16:creationId xmlns:a16="http://schemas.microsoft.com/office/drawing/2014/main" xmlns="" id="{40E39A41-0769-4517-A363-5FE19A213780}"/>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4" name="TextBox 13">
            <a:extLst>
              <a:ext uri="{FF2B5EF4-FFF2-40B4-BE49-F238E27FC236}">
                <a16:creationId xmlns:a16="http://schemas.microsoft.com/office/drawing/2014/main" xmlns="" id="{8C20D630-1FE8-4937-82CE-92BFB68E4A25}"/>
              </a:ext>
            </a:extLst>
          </p:cNvPr>
          <p:cNvSpPr txBox="1"/>
          <p:nvPr/>
        </p:nvSpPr>
        <p:spPr>
          <a:xfrm>
            <a:off x="1066800" y="1200150"/>
            <a:ext cx="3390608" cy="1200329"/>
          </a:xfrm>
          <a:prstGeom prst="rect">
            <a:avLst/>
          </a:prstGeom>
          <a:noFill/>
        </p:spPr>
        <p:txBody>
          <a:bodyPr wrap="none" rtlCol="0">
            <a:spAutoFit/>
          </a:bodyPr>
          <a:lstStyle/>
          <a:p>
            <a:r>
              <a:rPr lang="en-US" sz="2400"/>
              <a:t>Sumber Gambar:</a:t>
            </a:r>
          </a:p>
          <a:p>
            <a:pPr marL="342900" indent="-342900">
              <a:buFont typeface="Arial" panose="020B0604020202020204" pitchFamily="34" charset="0"/>
              <a:buChar char="•"/>
            </a:pPr>
            <a:r>
              <a:rPr lang="en-US" sz="2400" i="1"/>
              <a:t>www.shutterstock.com</a:t>
            </a:r>
            <a:endParaRPr lang="en-ID" sz="2400" i="1"/>
          </a:p>
          <a:p>
            <a:pPr marL="342900" indent="-342900">
              <a:buFont typeface="Arial" panose="020B0604020202020204" pitchFamily="34" charset="0"/>
              <a:buChar char="•"/>
            </a:pPr>
            <a:r>
              <a:rPr lang="en-ID" sz="2400" i="1"/>
              <a:t>www.</a:t>
            </a:r>
            <a:r>
              <a:rPr lang="en-US" sz="2400" i="1"/>
              <a:t>Id.Wikipedia.org</a:t>
            </a:r>
            <a:endParaRPr lang="en-ID" sz="2400" i="1"/>
          </a:p>
        </p:txBody>
      </p:sp>
    </p:spTree>
    <p:extLst>
      <p:ext uri="{BB962C8B-B14F-4D97-AF65-F5344CB8AC3E}">
        <p14:creationId xmlns:p14="http://schemas.microsoft.com/office/powerpoint/2010/main" val="267224348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1" y="1725810"/>
            <a:ext cx="5333999" cy="3105627"/>
            <a:chOff x="0" y="1413510"/>
            <a:chExt cx="4542830" cy="3105627"/>
          </a:xfrm>
        </p:grpSpPr>
        <p:sp>
          <p:nvSpPr>
            <p:cNvPr id="17" name="TextBox 16"/>
            <p:cNvSpPr txBox="1"/>
            <p:nvPr/>
          </p:nvSpPr>
          <p:spPr>
            <a:xfrm>
              <a:off x="0" y="1779051"/>
              <a:ext cx="4542830" cy="2740086"/>
            </a:xfrm>
            <a:prstGeom prst="rect">
              <a:avLst/>
            </a:prstGeom>
            <a:solidFill>
              <a:schemeClr val="accent6">
                <a:lumMod val="60000"/>
                <a:lumOff val="40000"/>
              </a:schemeClr>
            </a:solidFill>
          </p:spPr>
          <p:txBody>
            <a:bodyPr wrap="square" lIns="214226" tIns="107113" rIns="214226" bIns="107113" rtlCol="0">
              <a:spAutoFit/>
            </a:bodyPr>
            <a:lstStyle/>
            <a:p>
              <a:pPr>
                <a:spcBef>
                  <a:spcPts val="300"/>
                </a:spcBef>
              </a:pPr>
              <a:r>
                <a:rPr lang="en-US" sz="1400" noProof="1">
                  <a:latin typeface="Montserrat" panose="00000500000000000000" pitchFamily="2" charset="0"/>
                  <a:cs typeface="Calibri" pitchFamily="34" charset="0"/>
                </a:rPr>
                <a:t>Setelah mempelajari materi bab ini, p</a:t>
              </a:r>
              <a:r>
                <a:rPr lang="id-ID" sz="1400" noProof="1">
                  <a:latin typeface="Montserrat" panose="00000500000000000000" pitchFamily="2" charset="0"/>
                  <a:cs typeface="Calibri" pitchFamily="34" charset="0"/>
                </a:rPr>
                <a:t>eserta didik diharapkan mampu:</a:t>
              </a:r>
            </a:p>
            <a:p>
              <a:pPr marL="317091" indent="-317091">
                <a:spcBef>
                  <a:spcPts val="300"/>
                </a:spcBef>
                <a:buFont typeface="Arial" pitchFamily="34" charset="0"/>
                <a:buChar char="•"/>
              </a:pPr>
              <a:r>
                <a:rPr lang="en-US" sz="1400" noProof="1">
                  <a:latin typeface="Montserrat" panose="00000500000000000000" pitchFamily="2" charset="0"/>
                  <a:cs typeface="Calibri" pitchFamily="34" charset="0"/>
                </a:rPr>
                <a:t>m</a:t>
              </a:r>
              <a:r>
                <a:rPr lang="id-ID" sz="1400" noProof="1">
                  <a:latin typeface="Montserrat" panose="00000500000000000000" pitchFamily="2" charset="0"/>
                  <a:cs typeface="Calibri" pitchFamily="34" charset="0"/>
                </a:rPr>
                <a:t>e</a:t>
              </a:r>
              <a:r>
                <a:rPr lang="en-US" sz="1400" noProof="1">
                  <a:latin typeface="Montserrat" panose="00000500000000000000" pitchFamily="2" charset="0"/>
                  <a:cs typeface="Calibri" pitchFamily="34" charset="0"/>
                </a:rPr>
                <a:t>ngkaji fungsi dan kedudukan Pancasila sebagai dasar negara dan pandangan hidup bangsa;</a:t>
              </a:r>
            </a:p>
            <a:p>
              <a:pPr marL="317091" indent="-317091">
                <a:spcBef>
                  <a:spcPts val="300"/>
                </a:spcBef>
                <a:buFont typeface="Arial" pitchFamily="34" charset="0"/>
                <a:buChar char="•"/>
              </a:pPr>
              <a:r>
                <a:rPr lang="en-US" sz="1400" noProof="1">
                  <a:latin typeface="Montserrat" panose="00000500000000000000" pitchFamily="2" charset="0"/>
                  <a:cs typeface="Calibri" pitchFamily="34" charset="0"/>
                </a:rPr>
                <a:t>menjelaskan fungsi Pancasila sebagai ideologi negara; dan</a:t>
              </a:r>
            </a:p>
            <a:p>
              <a:pPr marL="317091" indent="-317091">
                <a:spcBef>
                  <a:spcPts val="300"/>
                </a:spcBef>
                <a:buFont typeface="Arial" pitchFamily="34" charset="0"/>
                <a:buChar char="•"/>
              </a:pPr>
              <a:r>
                <a:rPr lang="en-US" sz="1400" noProof="1">
                  <a:latin typeface="Montserrat" panose="00000500000000000000" pitchFamily="2" charset="0"/>
                  <a:cs typeface="Calibri" pitchFamily="34" charset="0"/>
                </a:rPr>
                <a:t>menjelaskan implementasi Pancasila dalam kehidupan bernegara dari masa ke masa.</a:t>
              </a:r>
              <a:endParaRPr lang="id-ID" sz="1400" noProof="1">
                <a:latin typeface="Montserrat" panose="00000500000000000000" pitchFamily="2" charset="0"/>
                <a:cs typeface="Calibri" pitchFamily="34" charset="0"/>
              </a:endParaRPr>
            </a:p>
            <a:p>
              <a:pPr>
                <a:spcBef>
                  <a:spcPts val="300"/>
                </a:spcBef>
              </a:pPr>
              <a:endParaRPr lang="id-ID" sz="1400" noProof="1">
                <a:latin typeface="Montserrat" panose="00000500000000000000" pitchFamily="2" charset="0"/>
                <a:cs typeface="Calibri" pitchFamily="34" charset="0"/>
              </a:endParaRPr>
            </a:p>
          </p:txBody>
        </p:sp>
        <p:sp>
          <p:nvSpPr>
            <p:cNvPr id="18" name="Rectangle 17"/>
            <p:cNvSpPr/>
            <p:nvPr/>
          </p:nvSpPr>
          <p:spPr>
            <a:xfrm>
              <a:off x="0" y="1413510"/>
              <a:ext cx="4542830" cy="369332"/>
            </a:xfrm>
            <a:prstGeom prst="rect">
              <a:avLst/>
            </a:prstGeom>
            <a:solidFill>
              <a:schemeClr val="accent6">
                <a:lumMod val="50000"/>
              </a:schemeClr>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rgbClr val="2E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a:solidFill>
                    <a:schemeClr val="bg1"/>
                  </a:solidFill>
                  <a:latin typeface="Cambria" pitchFamily="18" charset="0"/>
                  <a:ea typeface="Cambria" pitchFamily="18" charset="0"/>
                  <a:cs typeface="Calibri" pitchFamily="34" charset="0"/>
                </a:rPr>
                <a:t>BAB 2</a:t>
              </a:r>
              <a:endParaRPr lang="en-US" sz="2000" b="1" dirty="0">
                <a:solidFill>
                  <a:schemeClr val="bg1"/>
                </a:solidFill>
                <a:latin typeface="Cambria" pitchFamily="18" charset="0"/>
                <a:ea typeface="Cambria" pitchFamily="18" charset="0"/>
                <a:cs typeface="Calibri" pitchFamily="34" charset="0"/>
              </a:endParaRPr>
            </a:p>
          </p:txBody>
        </p:sp>
      </p:grpSp>
      <p:sp>
        <p:nvSpPr>
          <p:cNvPr id="15" name="Rectangle 14"/>
          <p:cNvSpPr/>
          <p:nvPr/>
        </p:nvSpPr>
        <p:spPr>
          <a:xfrm>
            <a:off x="457200" y="666750"/>
            <a:ext cx="8077199" cy="778071"/>
          </a:xfrm>
          <a:prstGeom prst="rect">
            <a:avLst/>
          </a:prstGeom>
        </p:spPr>
        <p:txBody>
          <a:bodyPr wrap="square" lIns="39027" tIns="19513" rIns="39027" bIns="19513">
            <a:spAutoFit/>
          </a:bodyPr>
          <a:lstStyle/>
          <a:p>
            <a:pPr algn="ctr"/>
            <a:r>
              <a:rPr lang="en-US" sz="2400" b="1">
                <a:solidFill>
                  <a:schemeClr val="accent6">
                    <a:lumMod val="50000"/>
                  </a:schemeClr>
                </a:solidFill>
                <a:latin typeface="Arial" panose="020B0604020202020204" pitchFamily="34" charset="0"/>
                <a:cs typeface="Arial" panose="020B0604020202020204" pitchFamily="34" charset="0"/>
              </a:rPr>
              <a:t>KEDUDUKAN, FUNGSI DAN PENERAPAN PANCASILA DARI MASA KE MASA</a:t>
            </a:r>
            <a:endParaRPr lang="en-US" sz="2400" b="1" dirty="0">
              <a:solidFill>
                <a:schemeClr val="accent6">
                  <a:lumMod val="50000"/>
                </a:schemeClr>
              </a:solidFill>
              <a:latin typeface="Arial" panose="020B0604020202020204" pitchFamily="34" charset="0"/>
              <a:cs typeface="Arial" panose="020B0604020202020204" pitchFamily="34" charset="0"/>
            </a:endParaRPr>
          </a:p>
        </p:txBody>
      </p:sp>
      <p:grpSp>
        <p:nvGrpSpPr>
          <p:cNvPr id="20" name="Group 19"/>
          <p:cNvGrpSpPr/>
          <p:nvPr/>
        </p:nvGrpSpPr>
        <p:grpSpPr>
          <a:xfrm>
            <a:off x="0" y="4302125"/>
            <a:ext cx="9144000" cy="841375"/>
            <a:chOff x="0" y="4302125"/>
            <a:chExt cx="9144000" cy="841375"/>
          </a:xfrm>
        </p:grpSpPr>
        <p:grpSp>
          <p:nvGrpSpPr>
            <p:cNvPr id="21" name="Group 20"/>
            <p:cNvGrpSpPr/>
            <p:nvPr/>
          </p:nvGrpSpPr>
          <p:grpSpPr>
            <a:xfrm>
              <a:off x="0" y="4302125"/>
              <a:ext cx="9144000" cy="841375"/>
              <a:chOff x="0" y="4302125"/>
              <a:chExt cx="9144000" cy="841375"/>
            </a:xfrm>
          </p:grpSpPr>
          <p:pic>
            <p:nvPicPr>
              <p:cNvPr id="23"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4"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22" name="Picture 21"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xmlns="" id="{CA6050DC-0D5C-4B54-B45A-948564CD506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53684" y="1490089"/>
            <a:ext cx="2743201" cy="2986661"/>
          </a:xfrm>
          <a:prstGeom prst="rect">
            <a:avLst/>
          </a:prstGeom>
        </p:spPr>
      </p:pic>
      <p:sp>
        <p:nvSpPr>
          <p:cNvPr id="16" name="TextBox 15">
            <a:extLst>
              <a:ext uri="{FF2B5EF4-FFF2-40B4-BE49-F238E27FC236}">
                <a16:creationId xmlns:a16="http://schemas.microsoft.com/office/drawing/2014/main" xmlns="" id="{FB21BF85-29F3-4525-9AD2-FCAC09329867}"/>
              </a:ext>
            </a:extLst>
          </p:cNvPr>
          <p:cNvSpPr txBox="1"/>
          <p:nvPr/>
        </p:nvSpPr>
        <p:spPr>
          <a:xfrm>
            <a:off x="5753684" y="4427218"/>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Kedudukan dan Fungsi Pancasila</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2" name="AutoShape 2" descr="vector emblem Indonesia">
            <a:extLst>
              <a:ext uri="{FF2B5EF4-FFF2-40B4-BE49-F238E27FC236}">
                <a16:creationId xmlns:a16="http://schemas.microsoft.com/office/drawing/2014/main" xmlns="" id="{0732F770-022E-4689-849E-32FF29280703}"/>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pic>
        <p:nvPicPr>
          <p:cNvPr id="1030" name="Picture 6">
            <a:extLst>
              <a:ext uri="{FF2B5EF4-FFF2-40B4-BE49-F238E27FC236}">
                <a16:creationId xmlns:a16="http://schemas.microsoft.com/office/drawing/2014/main" xmlns="" id="{BBDA1B01-0217-456A-B76F-B302016D6EB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2595" t="22940" r="7490" b="16828"/>
          <a:stretch/>
        </p:blipFill>
        <p:spPr bwMode="auto">
          <a:xfrm>
            <a:off x="304800" y="1088848"/>
            <a:ext cx="3657600" cy="266100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3962400" y="1155591"/>
            <a:ext cx="5181600" cy="2677656"/>
          </a:xfrm>
          <a:prstGeom prst="rect">
            <a:avLst/>
          </a:prstGeom>
          <a:noFill/>
        </p:spPr>
        <p:txBody>
          <a:bodyPr wrap="square" rtlCol="0">
            <a:spAutoFit/>
          </a:bodyPr>
          <a:lstStyle/>
          <a:p>
            <a:r>
              <a:rPr lang="en-ID" sz="2400">
                <a:latin typeface="Montserrat" panose="00000500000000000000" pitchFamily="2" charset="0"/>
              </a:rPr>
              <a:t>Kedudukan utama Pancasila bagi bangsa dan Negara Indonesia adalah sebagai dasar negara. Sebagai dasar negara, Pancasila menjadi norma dasar atau kaidah negara yang fundamental. </a:t>
            </a:r>
          </a:p>
        </p:txBody>
      </p:sp>
      <p:sp>
        <p:nvSpPr>
          <p:cNvPr id="13" name="TextBox 12">
            <a:extLst>
              <a:ext uri="{FF2B5EF4-FFF2-40B4-BE49-F238E27FC236}">
                <a16:creationId xmlns:a16="http://schemas.microsoft.com/office/drawing/2014/main" xmlns="" id="{F42EBD72-A9DA-4E9F-80F7-D7D18026E870}"/>
              </a:ext>
            </a:extLst>
          </p:cNvPr>
          <p:cNvSpPr txBox="1"/>
          <p:nvPr/>
        </p:nvSpPr>
        <p:spPr>
          <a:xfrm>
            <a:off x="283698" y="3831668"/>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14802826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A7E818E9-8D02-4637-93EC-344A3EA9B76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644" b="9809"/>
          <a:stretch/>
        </p:blipFill>
        <p:spPr>
          <a:xfrm>
            <a:off x="228600" y="583053"/>
            <a:ext cx="4711669" cy="3611957"/>
          </a:xfrm>
          <a:prstGeom prst="rect">
            <a:avLst/>
          </a:prstGeom>
        </p:spPr>
      </p:pic>
      <p:sp>
        <p:nvSpPr>
          <p:cNvPr id="11" name="TextBox 34"/>
          <p:cNvSpPr txBox="1"/>
          <p:nvPr/>
        </p:nvSpPr>
        <p:spPr>
          <a:xfrm>
            <a:off x="1" y="133350"/>
            <a:ext cx="45720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Kedudukan dan Fungsi Pancasila</a:t>
            </a:r>
          </a:p>
        </p:txBody>
      </p:sp>
      <p:sp>
        <p:nvSpPr>
          <p:cNvPr id="16" name="TextBox 15"/>
          <p:cNvSpPr txBox="1"/>
          <p:nvPr/>
        </p:nvSpPr>
        <p:spPr>
          <a:xfrm>
            <a:off x="3810000" y="1548078"/>
            <a:ext cx="5105400" cy="2308324"/>
          </a:xfrm>
          <a:prstGeom prst="rect">
            <a:avLst/>
          </a:prstGeom>
          <a:solidFill>
            <a:srgbClr val="F69748"/>
          </a:solid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ID" sz="2400">
                <a:solidFill>
                  <a:schemeClr val="tx1"/>
                </a:solidFill>
                <a:latin typeface="Montserrat" panose="00000500000000000000" pitchFamily="2" charset="0"/>
                <a:ea typeface="Calibri" panose="020F0502020204030204" pitchFamily="34" charset="0"/>
                <a:cs typeface="Times New Roman" panose="02020603050405020304" pitchFamily="18" charset="0"/>
              </a:rPr>
              <a:t>Sebagai pandangan hidup, Pancasila adalah pegangan, pedoman hidup, atau pemberi arah terhadap segala kegiatan dalam kehidupan berbangsa dan bernegara.</a:t>
            </a:r>
            <a:endParaRPr lang="en-ID" sz="2400">
              <a:solidFill>
                <a:schemeClr val="tx1"/>
              </a:solidFill>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2" name="TextBox 11">
            <a:extLst>
              <a:ext uri="{FF2B5EF4-FFF2-40B4-BE49-F238E27FC236}">
                <a16:creationId xmlns:a16="http://schemas.microsoft.com/office/drawing/2014/main" xmlns="" id="{DDBB9DEF-369F-4063-A8E9-6C2498F7480A}"/>
              </a:ext>
            </a:extLst>
          </p:cNvPr>
          <p:cNvSpPr txBox="1"/>
          <p:nvPr/>
        </p:nvSpPr>
        <p:spPr>
          <a:xfrm>
            <a:off x="211157" y="4078129"/>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207782470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Kedudukan dan Fungsi Pancasila</a:t>
            </a:r>
          </a:p>
        </p:txBody>
      </p:sp>
      <p:sp>
        <p:nvSpPr>
          <p:cNvPr id="16" name="TextBox 15"/>
          <p:cNvSpPr txBox="1"/>
          <p:nvPr/>
        </p:nvSpPr>
        <p:spPr>
          <a:xfrm>
            <a:off x="4259943" y="826631"/>
            <a:ext cx="4572000" cy="3046988"/>
          </a:xfrm>
          <a:prstGeom prst="rect">
            <a:avLst/>
          </a:prstGeom>
          <a:noFill/>
        </p:spPr>
        <p:txBody>
          <a:bodyPr wrap="square" rtlCol="0">
            <a:spAutoFit/>
          </a:bodyPr>
          <a:lstStyle/>
          <a:p>
            <a:r>
              <a:rPr lang="en-ID" sz="2400">
                <a:latin typeface="Montserrat" panose="00000500000000000000" pitchFamily="2" charset="0"/>
                <a:ea typeface="Calibri" panose="020F0502020204030204" pitchFamily="34" charset="0"/>
                <a:cs typeface="Times New Roman" panose="02020603050405020304" pitchFamily="18" charset="0"/>
              </a:rPr>
              <a:t>Sebagai ideologi nasional, Pancasila merupakan suatu sistem nilai yang ideal, dicita-citakan, dan diyakini kebenarannya untuk diwujudkan dalam kehidupan bermasyarakat, berbangsa, dan bernegara. </a:t>
            </a:r>
            <a:endParaRPr lang="en-ID" sz="240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2050" name="Picture 2" descr="A person with an idea light bulb sign agitates a group of people. The concept of proposing new fresh ideas, finding a solution. Creativity, leadership skills. Unite people and lead. Ideology">
            <a:extLst>
              <a:ext uri="{FF2B5EF4-FFF2-40B4-BE49-F238E27FC236}">
                <a16:creationId xmlns:a16="http://schemas.microsoft.com/office/drawing/2014/main" xmlns="" id="{92761FC3-AE0C-4782-AD6E-F0FE8F6E2A3A}"/>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9173"/>
          <a:stretch/>
        </p:blipFill>
        <p:spPr bwMode="auto">
          <a:xfrm>
            <a:off x="404308" y="1140027"/>
            <a:ext cx="3763386" cy="242019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xmlns="" id="{2C26EC94-71F8-4F4E-A730-ACFAF194CB12}"/>
              </a:ext>
            </a:extLst>
          </p:cNvPr>
          <p:cNvSpPr txBox="1"/>
          <p:nvPr/>
        </p:nvSpPr>
        <p:spPr>
          <a:xfrm>
            <a:off x="312057" y="3561842"/>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31525858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399444"/>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000">
                <a:effectLst/>
                <a:latin typeface="Arial" panose="020B0604020202020204" pitchFamily="34" charset="0"/>
                <a:ea typeface="Calibri" panose="020F0502020204030204" pitchFamily="34" charset="0"/>
                <a:cs typeface="Arial" panose="020B0604020202020204" pitchFamily="34" charset="0"/>
              </a:rPr>
              <a:t>Kedudukan dan Fungsi Pancasila</a:t>
            </a:r>
          </a:p>
        </p:txBody>
      </p:sp>
      <p:sp>
        <p:nvSpPr>
          <p:cNvPr id="16" name="TextBox 15"/>
          <p:cNvSpPr txBox="1"/>
          <p:nvPr/>
        </p:nvSpPr>
        <p:spPr>
          <a:xfrm>
            <a:off x="3886200" y="666750"/>
            <a:ext cx="5011615" cy="3785652"/>
          </a:xfrm>
          <a:prstGeom prst="rect">
            <a:avLst/>
          </a:prstGeom>
          <a:noFill/>
        </p:spPr>
        <p:txBody>
          <a:bodyPr wrap="square" rtlCol="0">
            <a:spAutoFit/>
          </a:bodyPr>
          <a:lstStyle/>
          <a:p>
            <a:r>
              <a:rPr lang="en-ID" sz="2400">
                <a:latin typeface="Montserrat" panose="00000500000000000000" pitchFamily="2" charset="0"/>
              </a:rPr>
              <a:t>Pancasila merupakan ideologi terbuka. Sebagai ideologi terbuka, Pancasila bersifat aktual, dinamis, antisipatif, dan senantiasa mampu menyesuaikan dengan perkembangan jaman, pengetahuan, dan teknologi, serta dinamika perkembangan aspirasi masyarakat.</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xmlns="" id="{499D0F20-F59B-4D2F-BF86-DD453E659AD0}"/>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8888" b="79985" l="10000" r="90000">
                        <a14:foregroundMark x1="43750" y1="40323" x2="43969" y2="55583"/>
                        <a14:foregroundMark x1="43969" y1="55583" x2="43750" y2="56700"/>
                        <a14:foregroundMark x1="50548" y1="59057" x2="58333" y2="67866"/>
                        <a14:foregroundMark x1="44189" y1="68983" x2="39474" y2="68983"/>
                        <a14:foregroundMark x1="38925" y1="62779" x2="52522" y2="71464"/>
                        <a14:foregroundMark x1="26645" y1="61538" x2="49013" y2="63524"/>
                        <a14:foregroundMark x1="58333" y1="55955" x2="64364" y2="57568"/>
                        <a14:foregroundMark x1="53509" y1="76303" x2="66118" y2="77792"/>
                        <a14:foregroundMark x1="51535" y1="20099" x2="51535" y2="34367"/>
                        <a14:foregroundMark x1="48794" y1="20347" x2="50987" y2="34367"/>
                        <a14:foregroundMark x1="50987" y1="18983" x2="55811" y2="20099"/>
                        <a14:foregroundMark x1="52961" y1="18734" x2="46272" y2="20720"/>
                        <a14:foregroundMark x1="49232" y1="18983" x2="51535" y2="16129"/>
                        <a14:foregroundMark x1="50768" y1="17618" x2="47478" y2="19851"/>
                        <a14:foregroundMark x1="40241" y1="47146" x2="44737" y2="51613"/>
                      </a14:backgroundRemoval>
                    </a14:imgEffect>
                  </a14:imgLayer>
                </a14:imgProps>
              </a:ext>
              <a:ext uri="{28A0092B-C50C-407E-A947-70E740481C1C}">
                <a14:useLocalDpi xmlns:a14="http://schemas.microsoft.com/office/drawing/2010/main" val="0"/>
              </a:ext>
            </a:extLst>
          </a:blip>
          <a:srcRect l="15254" t="12936" r="15254" b="11128"/>
          <a:stretch/>
        </p:blipFill>
        <p:spPr>
          <a:xfrm>
            <a:off x="240847" y="913979"/>
            <a:ext cx="3404507" cy="3291193"/>
          </a:xfrm>
          <a:prstGeom prst="rect">
            <a:avLst/>
          </a:prstGeom>
        </p:spPr>
      </p:pic>
      <p:sp>
        <p:nvSpPr>
          <p:cNvPr id="12" name="TextBox 10">
            <a:extLst>
              <a:ext uri="{FF2B5EF4-FFF2-40B4-BE49-F238E27FC236}">
                <a16:creationId xmlns:a16="http://schemas.microsoft.com/office/drawing/2014/main" xmlns="" id="{E64C42C4-B1F2-493B-AFB4-D0A3C64675A3}"/>
              </a:ext>
            </a:extLst>
          </p:cNvPr>
          <p:cNvSpPr txBox="1"/>
          <p:nvPr/>
        </p:nvSpPr>
        <p:spPr>
          <a:xfrm>
            <a:off x="533401" y="3925729"/>
            <a:ext cx="17526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159846441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3245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Penerapan Pancasila dari Masa ke Masa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D8AC8C37-7ADF-464A-9440-E2AD6CEFFC56}"/>
              </a:ext>
            </a:extLst>
          </p:cNvPr>
          <p:cNvSpPr txBox="1"/>
          <p:nvPr/>
        </p:nvSpPr>
        <p:spPr>
          <a:xfrm>
            <a:off x="5257800" y="1248795"/>
            <a:ext cx="3505200" cy="2397579"/>
          </a:xfrm>
          <a:prstGeom prst="rect">
            <a:avLst/>
          </a:prstGeom>
          <a:noFill/>
        </p:spPr>
        <p:txBody>
          <a:bodyPr wrap="square">
            <a:spAutoFit/>
          </a:bodyPr>
          <a:lstStyle/>
          <a:p>
            <a:pPr>
              <a:lnSpc>
                <a:spcPct val="107000"/>
              </a:lnSpc>
              <a:spcAft>
                <a:spcPts val="800"/>
              </a:spcAft>
            </a:pPr>
            <a:r>
              <a:rPr lang="en-ID" sz="2000" dirty="0" err="1">
                <a:effectLst/>
                <a:latin typeface="Montserrat" panose="00000500000000000000" pitchFamily="2" charset="0"/>
                <a:ea typeface="Calibri" panose="020F0502020204030204" pitchFamily="34" charset="0"/>
                <a:cs typeface="Times New Roman" panose="02020603050405020304" pitchFamily="18" charset="0"/>
              </a:rPr>
              <a:t>Sejak</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penetapannya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hingga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tahun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1950,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pelaksanaan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Pancasila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mengalami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berbagai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tantangan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Pada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periode</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ini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Belanda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ingin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kembali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menguasai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Indonesia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dan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melakukan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berbagai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cara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untuk</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memecah</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belah</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bangsa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Indonesia.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Pada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periode</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ini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juga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disepakati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terbentuknya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Republik</a:t>
            </a:r>
            <a:r>
              <a:rPr lang="en-ID" sz="2000" dirty="0">
                <a:effectLst/>
                <a:latin typeface="Montserrat" panose="00000500000000000000" pitchFamily="2" charset="0"/>
                <a:ea typeface="Calibri" panose="020F0502020204030204" pitchFamily="34" charset="0"/>
                <a:cs typeface="Times New Roman" panose="02020603050405020304" pitchFamily="18" charset="0"/>
              </a:rPr>
              <a:t> Indonesia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Serikat</a:t>
            </a:r>
            <a:r>
              <a:rPr lang="en-ID" sz="2000" dirty="0">
                <a:effectLst/>
                <a:latin typeface="Montserrat" panose="00000500000000000000" pitchFamily="2" charset="0"/>
                <a:ea typeface="Calibri" panose="020F0502020204030204" pitchFamily="34" charset="0"/>
                <a:cs typeface="Times New Roman" panose="02020603050405020304" pitchFamily="18" charset="0"/>
              </a:rPr>
              <a:t>.</a:t>
            </a:r>
          </a:p>
        </p:txBody>
      </p:sp>
      <p:pic>
        <p:nvPicPr>
          <p:cNvPr id="3" name="Picture 2">
            <a:extLst>
              <a:ext uri="{FF2B5EF4-FFF2-40B4-BE49-F238E27FC236}">
                <a16:creationId xmlns:a16="http://schemas.microsoft.com/office/drawing/2014/main" xmlns="" id="{01F19973-4289-4D52-BBF7-F98D745B4B9A}"/>
              </a:ext>
            </a:extLst>
          </p:cNvPr>
          <p:cNvPicPr>
            <a:picLocks noChangeAspect="1"/>
          </p:cNvPicPr>
          <p:nvPr/>
        </p:nvPicPr>
        <p:blipFill rotWithShape="1">
          <a:blip r:embed="rId6">
            <a:extLst>
              <a:ext uri="{28A0092B-C50C-407E-A947-70E740481C1C}">
                <a14:useLocalDpi xmlns:a14="http://schemas.microsoft.com/office/drawing/2010/main" val="0"/>
              </a:ext>
            </a:extLst>
          </a:blip>
          <a:srcRect t="14294"/>
          <a:stretch/>
        </p:blipFill>
        <p:spPr>
          <a:xfrm>
            <a:off x="84611" y="1028052"/>
            <a:ext cx="4876800" cy="2509747"/>
          </a:xfrm>
          <a:prstGeom prst="rect">
            <a:avLst/>
          </a:prstGeom>
          <a:noFill/>
          <a:ln>
            <a:noFill/>
          </a:ln>
        </p:spPr>
      </p:pic>
      <p:sp>
        <p:nvSpPr>
          <p:cNvPr id="10" name="TextBox 9">
            <a:extLst>
              <a:ext uri="{FF2B5EF4-FFF2-40B4-BE49-F238E27FC236}">
                <a16:creationId xmlns:a16="http://schemas.microsoft.com/office/drawing/2014/main" xmlns="" id="{849555E1-F9C3-4C8A-84AB-FCAE9C090606}"/>
              </a:ext>
            </a:extLst>
          </p:cNvPr>
          <p:cNvSpPr txBox="1"/>
          <p:nvPr/>
        </p:nvSpPr>
        <p:spPr>
          <a:xfrm rot="16200000">
            <a:off x="-638889" y="3074118"/>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3557809506"/>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4" descr="Image result">
            <a:extLst>
              <a:ext uri="{FF2B5EF4-FFF2-40B4-BE49-F238E27FC236}">
                <a16:creationId xmlns:a16="http://schemas.microsoft.com/office/drawing/2014/main" xmlns="" id="{CA5E8CC4-18E3-44FA-8017-425F4FD37FAB}"/>
              </a:ext>
            </a:extLst>
          </p:cNvPr>
          <p:cNvPicPr>
            <a:picLocks noChangeAspect="1" noChangeArrowheads="1"/>
          </p:cNvPicPr>
          <p:nvPr/>
        </p:nvPicPr>
        <p:blipFill rotWithShape="1">
          <a:blip r:embed="rId3" cstate="print"/>
          <a:srcRect l="1639" b="26322"/>
          <a:stretch/>
        </p:blipFill>
        <p:spPr bwMode="auto">
          <a:xfrm>
            <a:off x="0" y="722968"/>
            <a:ext cx="9144000" cy="4417708"/>
          </a:xfrm>
          <a:prstGeom prst="rect">
            <a:avLst/>
          </a:prstGeom>
          <a:noFill/>
        </p:spPr>
      </p:pic>
      <p:sp>
        <p:nvSpPr>
          <p:cNvPr id="11" name="TextBox 34"/>
          <p:cNvSpPr txBox="1"/>
          <p:nvPr/>
        </p:nvSpPr>
        <p:spPr>
          <a:xfrm>
            <a:off x="0" y="133350"/>
            <a:ext cx="63245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Penerapan Pancasila dari Masa ke Masa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255059FA-9FE1-42E3-8106-76788DB7F790}"/>
              </a:ext>
            </a:extLst>
          </p:cNvPr>
          <p:cNvSpPr txBox="1"/>
          <p:nvPr/>
        </p:nvSpPr>
        <p:spPr>
          <a:xfrm>
            <a:off x="228600" y="1024118"/>
            <a:ext cx="7064829" cy="2969724"/>
          </a:xfrm>
          <a:prstGeom prst="rect">
            <a:avLst/>
          </a:prstGeom>
          <a:noFill/>
        </p:spPr>
        <p:txBody>
          <a:bodyPr wrap="square">
            <a:spAutoFit/>
          </a:bodyPr>
          <a:lstStyle/>
          <a:p>
            <a:pPr marL="914400">
              <a:lnSpc>
                <a:spcPct val="107000"/>
              </a:lnSpc>
              <a:spcAft>
                <a:spcPts val="800"/>
              </a:spcAft>
            </a:pPr>
            <a:r>
              <a:rPr lang="en-ID" sz="2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Setelah RIS bubar, Negara Indonesia kembali berbentuk kesatuan. Konstitusi yang digunakan adalah Undang-Undang Dasar Sementara (UUDS) 1950. Pada periode ini, penerapan Pancasila sebagai dasar negara dan pandangan hidup bangsa cenderung diarahkan sesuai paham liberalisme.</a:t>
            </a:r>
          </a:p>
        </p:txBody>
      </p:sp>
    </p:spTree>
    <p:extLst>
      <p:ext uri="{BB962C8B-B14F-4D97-AF65-F5344CB8AC3E}">
        <p14:creationId xmlns:p14="http://schemas.microsoft.com/office/powerpoint/2010/main" val="2520811855"/>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324599"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Penerapan Pancasila dari Masa ke Masa</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A1FE30F0-7E4F-4690-B2C4-6E9D8A2721F2}"/>
              </a:ext>
            </a:extLst>
          </p:cNvPr>
          <p:cNvSpPr txBox="1"/>
          <p:nvPr/>
        </p:nvSpPr>
        <p:spPr>
          <a:xfrm>
            <a:off x="381000" y="897065"/>
            <a:ext cx="3733799" cy="3231013"/>
          </a:xfrm>
          <a:prstGeom prst="rect">
            <a:avLst/>
          </a:prstGeom>
          <a:noFill/>
        </p:spPr>
        <p:txBody>
          <a:bodyPr wrap="square">
            <a:spAutoFit/>
          </a:bodyPr>
          <a:lstStyle/>
          <a:p>
            <a:pPr marL="0" lvl="0" indent="0" algn="r">
              <a:lnSpc>
                <a:spcPct val="107000"/>
              </a:lnSpc>
              <a:spcAft>
                <a:spcPts val="800"/>
              </a:spcAft>
              <a:buFont typeface="+mj-lt"/>
              <a:buNone/>
            </a:pPr>
            <a:r>
              <a:rPr lang="en-ID" sz="2400">
                <a:effectLst/>
                <a:latin typeface="Montserrat" panose="00000500000000000000" pitchFamily="2" charset="0"/>
                <a:ea typeface="Calibri" panose="020F0502020204030204" pitchFamily="34" charset="0"/>
                <a:cs typeface="Times New Roman" panose="02020603050405020304" pitchFamily="18" charset="0"/>
              </a:rPr>
              <a:t>Pada tanggal 5 Juli 1959, Presiden Soekarno menetapkan Keputusan Presiden No. 150 Tahun 1959 tentang Kembali kepada Undang-Undang Dasar 1945. </a:t>
            </a:r>
          </a:p>
        </p:txBody>
      </p:sp>
      <p:pic>
        <p:nvPicPr>
          <p:cNvPr id="3" name="Picture 2">
            <a:extLst>
              <a:ext uri="{FF2B5EF4-FFF2-40B4-BE49-F238E27FC236}">
                <a16:creationId xmlns:a16="http://schemas.microsoft.com/office/drawing/2014/main" xmlns="" id="{C08F9887-4171-4EDD-B95F-B838E96E4C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56315" y="1307139"/>
            <a:ext cx="4419600" cy="2361967"/>
          </a:xfrm>
          <a:prstGeom prst="rect">
            <a:avLst/>
          </a:prstGeom>
        </p:spPr>
      </p:pic>
      <p:sp>
        <p:nvSpPr>
          <p:cNvPr id="10" name="TextBox 9">
            <a:extLst>
              <a:ext uri="{FF2B5EF4-FFF2-40B4-BE49-F238E27FC236}">
                <a16:creationId xmlns:a16="http://schemas.microsoft.com/office/drawing/2014/main" xmlns="" id="{85ED7742-3C80-4FFA-93C8-519D3BBF8A1F}"/>
              </a:ext>
            </a:extLst>
          </p:cNvPr>
          <p:cNvSpPr txBox="1"/>
          <p:nvPr/>
        </p:nvSpPr>
        <p:spPr>
          <a:xfrm>
            <a:off x="4264855" y="3707811"/>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698623144"/>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1046</Words>
  <Application>Microsoft Office PowerPoint</Application>
  <PresentationFormat>On-screen Show (16:9)</PresentationFormat>
  <Paragraphs>97</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Marsella Putri</cp:lastModifiedBy>
  <cp:revision>21</cp:revision>
  <dcterms:created xsi:type="dcterms:W3CDTF">2006-08-16T00:00:00Z</dcterms:created>
  <dcterms:modified xsi:type="dcterms:W3CDTF">2022-05-18T02:18:25Z</dcterms:modified>
</cp:coreProperties>
</file>