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6" r:id="rId4"/>
    <p:sldId id="388" r:id="rId5"/>
    <p:sldId id="389" r:id="rId6"/>
    <p:sldId id="392" r:id="rId7"/>
    <p:sldId id="393" r:id="rId8"/>
    <p:sldId id="394" r:id="rId9"/>
    <p:sldId id="395" r:id="rId10"/>
    <p:sldId id="396" r:id="rId11"/>
    <p:sldId id="441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42" r:id="rId22"/>
    <p:sldId id="406" r:id="rId23"/>
    <p:sldId id="407" r:id="rId24"/>
    <p:sldId id="408" r:id="rId25"/>
    <p:sldId id="409" r:id="rId26"/>
    <p:sldId id="410" r:id="rId27"/>
    <p:sldId id="443" r:id="rId28"/>
    <p:sldId id="411" r:id="rId29"/>
    <p:sldId id="412" r:id="rId30"/>
    <p:sldId id="413" r:id="rId31"/>
    <p:sldId id="414" r:id="rId32"/>
    <p:sldId id="415" r:id="rId33"/>
    <p:sldId id="416" r:id="rId34"/>
    <p:sldId id="444" r:id="rId35"/>
    <p:sldId id="417" r:id="rId36"/>
    <p:sldId id="418" r:id="rId37"/>
    <p:sldId id="419" r:id="rId38"/>
    <p:sldId id="420" r:id="rId39"/>
    <p:sldId id="421" r:id="rId40"/>
    <p:sldId id="422" r:id="rId41"/>
    <p:sldId id="423" r:id="rId42"/>
    <p:sldId id="424" r:id="rId43"/>
    <p:sldId id="445" r:id="rId44"/>
    <p:sldId id="425" r:id="rId45"/>
    <p:sldId id="426" r:id="rId46"/>
    <p:sldId id="427" r:id="rId47"/>
    <p:sldId id="428" r:id="rId48"/>
    <p:sldId id="429" r:id="rId49"/>
    <p:sldId id="430" r:id="rId50"/>
    <p:sldId id="431" r:id="rId51"/>
    <p:sldId id="432" r:id="rId52"/>
    <p:sldId id="446" r:id="rId53"/>
    <p:sldId id="433" r:id="rId54"/>
    <p:sldId id="434" r:id="rId55"/>
    <p:sldId id="435" r:id="rId56"/>
    <p:sldId id="436" r:id="rId57"/>
    <p:sldId id="437" r:id="rId58"/>
    <p:sldId id="438" r:id="rId59"/>
    <p:sldId id="439" r:id="rId60"/>
    <p:sldId id="440" r:id="rId61"/>
    <p:sldId id="447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1.jpe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52400" y="263664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53CD8C-7986-A3C8-8668-B46F336B7594}"/>
              </a:ext>
            </a:extLst>
          </p:cNvPr>
          <p:cNvSpPr txBox="1"/>
          <p:nvPr/>
        </p:nvSpPr>
        <p:spPr>
          <a:xfrm>
            <a:off x="1746703" y="5511181"/>
            <a:ext cx="9779889" cy="707886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solidFill>
                  <a:schemeClr val="bg1"/>
                </a:solidFill>
              </a:rPr>
              <a:t>Perhatikan sudut kuda-kuda yang dilingkari. </a:t>
            </a:r>
          </a:p>
          <a:p>
            <a:r>
              <a:rPr lang="id-ID" sz="2000" dirty="0">
                <a:solidFill>
                  <a:schemeClr val="bg1"/>
                </a:solidFill>
              </a:rPr>
              <a:t>Ketepatan kuda-kuda akan menentukan keseimbangan tubuh dalam menerima serangan.</a:t>
            </a:r>
            <a:endParaRPr lang="en-ID" sz="20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643CAC-DBA1-3C5A-1698-3D6CE6329F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6" t="5025" r="48960" b="5025"/>
          <a:stretch/>
        </p:blipFill>
        <p:spPr>
          <a:xfrm>
            <a:off x="837284" y="1113822"/>
            <a:ext cx="2126130" cy="3488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3F5D1-6916-3CA1-306F-0E0B6B419D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5" t="5555" r="52160" b="4075"/>
          <a:stretch/>
        </p:blipFill>
        <p:spPr>
          <a:xfrm>
            <a:off x="3576944" y="1139354"/>
            <a:ext cx="2006761" cy="34003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4E974E-4705-635F-3047-E9984066CB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0" t="5555" r="21065" b="4075"/>
          <a:stretch/>
        </p:blipFill>
        <p:spPr>
          <a:xfrm>
            <a:off x="9465461" y="1159826"/>
            <a:ext cx="1287888" cy="35365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2B8241-C60B-FAEF-B942-6F990C05CB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0" t="5126" r="56186" b="5126"/>
          <a:stretch/>
        </p:blipFill>
        <p:spPr>
          <a:xfrm>
            <a:off x="6501590" y="1183665"/>
            <a:ext cx="1813223" cy="33286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455407-DD98-36C5-5289-7FDFF62F14B3}"/>
              </a:ext>
            </a:extLst>
          </p:cNvPr>
          <p:cNvSpPr txBox="1"/>
          <p:nvPr/>
        </p:nvSpPr>
        <p:spPr>
          <a:xfrm>
            <a:off x="958799" y="4539698"/>
            <a:ext cx="21261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Depan</a:t>
            </a:r>
            <a:endParaRPr lang="en-ID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15A72A-C9E8-A73E-E6F6-808B05EE2EDD}"/>
              </a:ext>
            </a:extLst>
          </p:cNvPr>
          <p:cNvSpPr txBox="1"/>
          <p:nvPr/>
        </p:nvSpPr>
        <p:spPr>
          <a:xfrm>
            <a:off x="3582362" y="4601183"/>
            <a:ext cx="23007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Belakang</a:t>
            </a:r>
            <a:endParaRPr lang="en-ID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A4F94C-8715-6445-14D4-0B8D7CE57FD8}"/>
              </a:ext>
            </a:extLst>
          </p:cNvPr>
          <p:cNvSpPr txBox="1"/>
          <p:nvPr/>
        </p:nvSpPr>
        <p:spPr>
          <a:xfrm>
            <a:off x="6313329" y="4594544"/>
            <a:ext cx="26066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Samping</a:t>
            </a:r>
            <a:endParaRPr lang="en-ID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4F3EC6-7275-DD7E-5079-78D62DAF3461}"/>
              </a:ext>
            </a:extLst>
          </p:cNvPr>
          <p:cNvSpPr txBox="1"/>
          <p:nvPr/>
        </p:nvSpPr>
        <p:spPr>
          <a:xfrm>
            <a:off x="9309570" y="4601183"/>
            <a:ext cx="21261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Silang</a:t>
            </a:r>
            <a:endParaRPr lang="en-ID" sz="20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FC69839-33AA-978D-A238-64E64F689DD3}"/>
              </a:ext>
            </a:extLst>
          </p:cNvPr>
          <p:cNvSpPr/>
          <p:nvPr/>
        </p:nvSpPr>
        <p:spPr>
          <a:xfrm>
            <a:off x="1022622" y="3018461"/>
            <a:ext cx="838200" cy="5334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ABA2730-2231-852F-5827-7D0F3C4999EA}"/>
              </a:ext>
            </a:extLst>
          </p:cNvPr>
          <p:cNvSpPr/>
          <p:nvPr/>
        </p:nvSpPr>
        <p:spPr>
          <a:xfrm>
            <a:off x="4683252" y="3018461"/>
            <a:ext cx="838200" cy="5334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464E061-7A7A-83D6-366A-34C8E8AE5216}"/>
              </a:ext>
            </a:extLst>
          </p:cNvPr>
          <p:cNvSpPr/>
          <p:nvPr/>
        </p:nvSpPr>
        <p:spPr>
          <a:xfrm>
            <a:off x="7402152" y="3176230"/>
            <a:ext cx="838200" cy="5334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5706151-2636-0CB4-ED98-C32728E2C405}"/>
              </a:ext>
            </a:extLst>
          </p:cNvPr>
          <p:cNvSpPr/>
          <p:nvPr/>
        </p:nvSpPr>
        <p:spPr>
          <a:xfrm>
            <a:off x="9953535" y="3372678"/>
            <a:ext cx="838200" cy="5334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929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Gerak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93.01">
            <a:hlinkClick r:id="" action="ppaction://media"/>
            <a:extLst>
              <a:ext uri="{FF2B5EF4-FFF2-40B4-BE49-F238E27FC236}">
                <a16:creationId xmlns:a16="http://schemas.microsoft.com/office/drawing/2014/main" id="{8A47268D-DDCD-568E-369E-3220398D5E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43790" y="1463629"/>
            <a:ext cx="8983579" cy="505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899A1B-6A40-77E4-EB20-E04617B4AC86}"/>
              </a:ext>
            </a:extLst>
          </p:cNvPr>
          <p:cNvSpPr/>
          <p:nvPr/>
        </p:nvSpPr>
        <p:spPr>
          <a:xfrm>
            <a:off x="152400" y="1016488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2F0C4F-AC79-C0A2-D1AE-502DEC5B753E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Pola Langkah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AA0726-D54F-2B7E-597E-17C4EEC72B6E}"/>
              </a:ext>
            </a:extLst>
          </p:cNvPr>
          <p:cNvSpPr txBox="1"/>
          <p:nvPr/>
        </p:nvSpPr>
        <p:spPr>
          <a:xfrm>
            <a:off x="5148470" y="2329468"/>
            <a:ext cx="6274904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lurus: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Pola langkah lurus dapat dilakukan dengan mengangkat, menggeser, melompat ataupun meloncat untuk menghindari maupun menghampiri lawan main agar tepat sasaran.</a:t>
            </a:r>
            <a:endParaRPr lang="en-ID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1B85E0-C2C9-8200-E2A0-6B01CA7C098F}"/>
              </a:ext>
            </a:extLst>
          </p:cNvPr>
          <p:cNvSpPr txBox="1"/>
          <p:nvPr/>
        </p:nvSpPr>
        <p:spPr>
          <a:xfrm>
            <a:off x="1772529" y="5280707"/>
            <a:ext cx="23886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Lurus</a:t>
            </a:r>
            <a:endParaRPr lang="en-ID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8F821AD-C1AC-A648-A661-F9CD46054340}"/>
              </a:ext>
            </a:extLst>
          </p:cNvPr>
          <p:cNvGrpSpPr/>
          <p:nvPr/>
        </p:nvGrpSpPr>
        <p:grpSpPr>
          <a:xfrm>
            <a:off x="910804" y="1847485"/>
            <a:ext cx="3861664" cy="3433223"/>
            <a:chOff x="332649" y="1223289"/>
            <a:chExt cx="3145519" cy="267134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B6B31F1-B1A3-6118-E58C-B3EC36CFD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0" t="7037" r="60571" b="2593"/>
            <a:stretch/>
          </p:blipFill>
          <p:spPr>
            <a:xfrm>
              <a:off x="2133600" y="1248869"/>
              <a:ext cx="1344568" cy="264576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287B6E7-6441-4D56-C4F3-98BB3913A5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86" t="7038" r="23527" b="7988"/>
            <a:stretch/>
          </p:blipFill>
          <p:spPr>
            <a:xfrm>
              <a:off x="332649" y="1223289"/>
              <a:ext cx="1247436" cy="26457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884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92581F-E547-C72F-B130-6B057A06FA59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11E049-9C49-0038-C6CA-B27EBB5B2FD6}"/>
              </a:ext>
            </a:extLst>
          </p:cNvPr>
          <p:cNvSpPr txBox="1"/>
          <p:nvPr/>
        </p:nvSpPr>
        <p:spPr>
          <a:xfrm>
            <a:off x="5366289" y="2164546"/>
            <a:ext cx="5208946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zig-zag: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Pola langkah zig-zag dapat dilakukan dengan mengangkat atau menggeser kaki untuk menghindari maupun menghampiri lawan agar tepat sasaran.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C57B6B-0BA4-B747-45FE-3645E9D22314}"/>
              </a:ext>
            </a:extLst>
          </p:cNvPr>
          <p:cNvSpPr txBox="1"/>
          <p:nvPr/>
        </p:nvSpPr>
        <p:spPr>
          <a:xfrm>
            <a:off x="2358888" y="5129263"/>
            <a:ext cx="2438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Zig-Zag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71C265-2D11-1585-450F-C86F41F98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1" y="1398894"/>
            <a:ext cx="5260272" cy="373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AA05D8-FB84-06C2-0640-B191E7288552}"/>
              </a:ext>
            </a:extLst>
          </p:cNvPr>
          <p:cNvSpPr/>
          <p:nvPr/>
        </p:nvSpPr>
        <p:spPr>
          <a:xfrm>
            <a:off x="148936" y="481950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0144EB-7737-6712-4862-EAB17FF59086}"/>
              </a:ext>
            </a:extLst>
          </p:cNvPr>
          <p:cNvSpPr txBox="1"/>
          <p:nvPr/>
        </p:nvSpPr>
        <p:spPr>
          <a:xfrm>
            <a:off x="1442434" y="5327053"/>
            <a:ext cx="9959435" cy="1015663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id-ID" sz="2000" dirty="0">
                <a:solidFill>
                  <a:schemeClr val="bg1"/>
                </a:solidFill>
              </a:rPr>
              <a:t>Pola langkah huruf U, segitiga, segi empat, dan huruf S dapat dilakukan dengan mengangkat, menggeser, melompat, ataupun meloncat untuk menghindari atau menghampiri lawan main agar tepat sasaran.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B189C0-E5B8-40F1-3E96-81A3326B0C37}"/>
              </a:ext>
            </a:extLst>
          </p:cNvPr>
          <p:cNvSpPr txBox="1"/>
          <p:nvPr/>
        </p:nvSpPr>
        <p:spPr>
          <a:xfrm>
            <a:off x="1013632" y="4085473"/>
            <a:ext cx="21247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Huruf U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260A79-23D2-91D1-FC93-D3D02B5F68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t="8519" r="13142"/>
          <a:stretch/>
        </p:blipFill>
        <p:spPr>
          <a:xfrm>
            <a:off x="269244" y="1878931"/>
            <a:ext cx="2644278" cy="22065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A91F6E-3E05-F5B8-FE27-677F4C75B2FA}"/>
              </a:ext>
            </a:extLst>
          </p:cNvPr>
          <p:cNvSpPr txBox="1"/>
          <p:nvPr/>
        </p:nvSpPr>
        <p:spPr>
          <a:xfrm>
            <a:off x="3725976" y="4115489"/>
            <a:ext cx="16925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Segitiga</a:t>
            </a:r>
            <a:endParaRPr lang="en-ID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A33F89-0CA4-3498-C4B3-754091B4D0F2}"/>
              </a:ext>
            </a:extLst>
          </p:cNvPr>
          <p:cNvSpPr txBox="1"/>
          <p:nvPr/>
        </p:nvSpPr>
        <p:spPr>
          <a:xfrm>
            <a:off x="6232466" y="4145505"/>
            <a:ext cx="17209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Segiempat</a:t>
            </a:r>
            <a:endParaRPr lang="en-ID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779E1C-B9D3-356C-2477-FE82A481F586}"/>
              </a:ext>
            </a:extLst>
          </p:cNvPr>
          <p:cNvSpPr txBox="1"/>
          <p:nvPr/>
        </p:nvSpPr>
        <p:spPr>
          <a:xfrm>
            <a:off x="9680964" y="4145505"/>
            <a:ext cx="17209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Pola Langkah Huruf S</a:t>
            </a:r>
            <a:endParaRPr lang="en-ID" sz="20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C44B68-44FF-434A-CD3A-FFF4408C53D6}"/>
              </a:ext>
            </a:extLst>
          </p:cNvPr>
          <p:cNvGrpSpPr/>
          <p:nvPr/>
        </p:nvGrpSpPr>
        <p:grpSpPr>
          <a:xfrm>
            <a:off x="3181449" y="1878931"/>
            <a:ext cx="2544883" cy="2160517"/>
            <a:chOff x="2690992" y="1261033"/>
            <a:chExt cx="1937605" cy="164495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064B488-077F-39B7-28B3-5CA430E8E3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5" t="7037" r="10717" b="2593"/>
            <a:stretch/>
          </p:blipFill>
          <p:spPr>
            <a:xfrm>
              <a:off x="2690992" y="1261033"/>
              <a:ext cx="1937605" cy="1644959"/>
            </a:xfrm>
            <a:prstGeom prst="rect">
              <a:avLst/>
            </a:prstGeom>
          </p:spPr>
        </p:pic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96C865D4-061B-5257-2CBF-27603FB3090E}"/>
                </a:ext>
              </a:extLst>
            </p:cNvPr>
            <p:cNvSpPr/>
            <p:nvPr/>
          </p:nvSpPr>
          <p:spPr>
            <a:xfrm>
              <a:off x="2910956" y="2495218"/>
              <a:ext cx="457200" cy="347823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A7436C6-CFEE-917E-2685-9ED981052BD1}"/>
                </a:ext>
              </a:extLst>
            </p:cNvPr>
            <p:cNvSpPr/>
            <p:nvPr/>
          </p:nvSpPr>
          <p:spPr>
            <a:xfrm>
              <a:off x="3947035" y="2422573"/>
              <a:ext cx="457200" cy="347823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E22DB-24F3-3D22-7C9E-6DBFF0A088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2" t="7036" r="12148" b="4075"/>
          <a:stretch/>
        </p:blipFill>
        <p:spPr>
          <a:xfrm>
            <a:off x="5937474" y="1954973"/>
            <a:ext cx="2469403" cy="21605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B80D3D-EC27-7145-62AE-7E9663B498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" t="7038" r="1431" b="5555"/>
          <a:stretch/>
        </p:blipFill>
        <p:spPr>
          <a:xfrm>
            <a:off x="8563915" y="1984989"/>
            <a:ext cx="3478796" cy="216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4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62DF7C7-B28C-C6BB-DF56-F4B340CC5CC7}"/>
              </a:ext>
            </a:extLst>
          </p:cNvPr>
          <p:cNvSpPr/>
          <p:nvPr/>
        </p:nvSpPr>
        <p:spPr>
          <a:xfrm>
            <a:off x="216795" y="968286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032C72-6875-36B3-5F67-73E290BB972E}"/>
              </a:ext>
            </a:extLst>
          </p:cNvPr>
          <p:cNvSpPr txBox="1"/>
          <p:nvPr/>
        </p:nvSpPr>
        <p:spPr>
          <a:xfrm>
            <a:off x="5020566" y="2211163"/>
            <a:ext cx="6660572" cy="266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lurus: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Gerakkan salah satu kaki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Gerakkan kaki maju atau mundur disesuaikan dengan kebutuhan.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 tangan dan badan mengimbangi gerakan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533A8A-34B5-8DCB-FE56-F8B8F116E8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5" t="5126" r="48960" b="5126"/>
          <a:stretch/>
        </p:blipFill>
        <p:spPr>
          <a:xfrm flipH="1">
            <a:off x="1855096" y="1799283"/>
            <a:ext cx="2285999" cy="3846808"/>
          </a:xfrm>
          <a:prstGeom prst="rect">
            <a:avLst/>
          </a:prstGeom>
        </p:spPr>
      </p:pic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517C35FD-CD5E-17E1-6E42-103F872C60A0}"/>
              </a:ext>
            </a:extLst>
          </p:cNvPr>
          <p:cNvCxnSpPr>
            <a:cxnSpLocks/>
          </p:cNvCxnSpPr>
          <p:nvPr/>
        </p:nvCxnSpPr>
        <p:spPr>
          <a:xfrm flipV="1">
            <a:off x="2563410" y="5283771"/>
            <a:ext cx="2286000" cy="457200"/>
          </a:xfrm>
          <a:prstGeom prst="curvedConnector3">
            <a:avLst>
              <a:gd name="adj1" fmla="val 40000"/>
            </a:avLst>
          </a:prstGeom>
          <a:ln w="12700"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71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7F5CC5-B902-6F51-600B-7D8A5F91436D}"/>
              </a:ext>
            </a:extLst>
          </p:cNvPr>
          <p:cNvSpPr/>
          <p:nvPr/>
        </p:nvSpPr>
        <p:spPr>
          <a:xfrm>
            <a:off x="98310" y="83536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902AB-6E1B-00B9-0454-E37D56A05476}"/>
              </a:ext>
            </a:extLst>
          </p:cNvPr>
          <p:cNvSpPr txBox="1"/>
          <p:nvPr/>
        </p:nvSpPr>
        <p:spPr>
          <a:xfrm>
            <a:off x="6095999" y="1976102"/>
            <a:ext cx="5662411" cy="3584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zig-zag: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kaki kanan dan kiri bergantian secara zig-zag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 zig-zag arah depan ataupun belakang (pilin).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 tangan dan badan mengimbangi gerakan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7BECC7-BAAC-636C-7CCD-42DD2F8D4266}"/>
              </a:ext>
            </a:extLst>
          </p:cNvPr>
          <p:cNvGrpSpPr/>
          <p:nvPr/>
        </p:nvGrpSpPr>
        <p:grpSpPr>
          <a:xfrm>
            <a:off x="559650" y="2162636"/>
            <a:ext cx="5684499" cy="3233612"/>
            <a:chOff x="195814" y="1374068"/>
            <a:chExt cx="4452386" cy="253272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397778A-5FB9-FDF3-6EA4-B7DB203F8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55" t="5127" r="12883"/>
            <a:stretch/>
          </p:blipFill>
          <p:spPr>
            <a:xfrm>
              <a:off x="228600" y="1374068"/>
              <a:ext cx="1146701" cy="236885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23F5BF6-3667-D7F6-B7DC-D2252DC540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05" t="5126" r="48960" b="5126"/>
            <a:stretch/>
          </p:blipFill>
          <p:spPr>
            <a:xfrm flipH="1">
              <a:off x="1392619" y="1585580"/>
              <a:ext cx="1295400" cy="217985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596D728-3FE3-692A-6587-2C45B28C3E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88" r="40381"/>
            <a:stretch/>
          </p:blipFill>
          <p:spPr>
            <a:xfrm>
              <a:off x="2950692" y="1374068"/>
              <a:ext cx="1697508" cy="2532728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3EA8557-F152-0DA0-25CD-938D7DF96CD1}"/>
                </a:ext>
              </a:extLst>
            </p:cNvPr>
            <p:cNvSpPr/>
            <p:nvPr/>
          </p:nvSpPr>
          <p:spPr>
            <a:xfrm>
              <a:off x="195814" y="3309909"/>
              <a:ext cx="650879" cy="533400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64A31C7-D49C-69DE-D105-78AFECD40F26}"/>
                </a:ext>
              </a:extLst>
            </p:cNvPr>
            <p:cNvSpPr/>
            <p:nvPr/>
          </p:nvSpPr>
          <p:spPr>
            <a:xfrm>
              <a:off x="3369554" y="2754473"/>
              <a:ext cx="619015" cy="533400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BA529CB-481D-2073-EA60-035F24F8ED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3828" y="3219191"/>
              <a:ext cx="225943" cy="181436"/>
            </a:xfrm>
            <a:prstGeom prst="straightConnector1">
              <a:avLst/>
            </a:prstGeom>
            <a:ln w="127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033621B-6E62-B327-8487-5AFF2E2E4C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6948" y="3105555"/>
              <a:ext cx="281789" cy="227272"/>
            </a:xfrm>
            <a:prstGeom prst="straightConnector1">
              <a:avLst/>
            </a:prstGeom>
            <a:ln w="127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017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8C6EA52-B9C5-6DB0-C963-22B4F330F555}"/>
              </a:ext>
            </a:extLst>
          </p:cNvPr>
          <p:cNvSpPr/>
          <p:nvPr/>
        </p:nvSpPr>
        <p:spPr>
          <a:xfrm>
            <a:off x="210359" y="829155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7548BE-E954-1889-813B-1600606A79BB}"/>
              </a:ext>
            </a:extLst>
          </p:cNvPr>
          <p:cNvSpPr txBox="1"/>
          <p:nvPr/>
        </p:nvSpPr>
        <p:spPr>
          <a:xfrm>
            <a:off x="811518" y="1934246"/>
            <a:ext cx="5481042" cy="266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huruf U: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salah satu kaki dengan membentuk huruf U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kaki ke arah kanan atau kiri.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 tangan dan badan mengimbangi gerakan kaki.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D8FD4B-6245-7F37-0017-C40AB133487E}"/>
              </a:ext>
            </a:extLst>
          </p:cNvPr>
          <p:cNvGrpSpPr/>
          <p:nvPr/>
        </p:nvGrpSpPr>
        <p:grpSpPr>
          <a:xfrm>
            <a:off x="6446950" y="1934246"/>
            <a:ext cx="4416099" cy="3368630"/>
            <a:chOff x="5257800" y="1205345"/>
            <a:chExt cx="4023557" cy="310315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88319E-9F9B-56F6-1DEE-CDFC62B798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6" t="8519" r="13142"/>
            <a:stretch/>
          </p:blipFill>
          <p:spPr>
            <a:xfrm>
              <a:off x="5562600" y="1205345"/>
              <a:ext cx="3718757" cy="3103152"/>
            </a:xfrm>
            <a:prstGeom prst="rect">
              <a:avLst/>
            </a:prstGeom>
          </p:spPr>
        </p:pic>
        <p:sp>
          <p:nvSpPr>
            <p:cNvPr id="8" name="Arc 7">
              <a:extLst>
                <a:ext uri="{FF2B5EF4-FFF2-40B4-BE49-F238E27FC236}">
                  <a16:creationId xmlns:a16="http://schemas.microsoft.com/office/drawing/2014/main" id="{BAADAC58-6A1B-C333-3294-2A6B0F9D485B}"/>
                </a:ext>
              </a:extLst>
            </p:cNvPr>
            <p:cNvSpPr/>
            <p:nvPr/>
          </p:nvSpPr>
          <p:spPr>
            <a:xfrm>
              <a:off x="5257800" y="2438400"/>
              <a:ext cx="1219200" cy="1499755"/>
            </a:xfrm>
            <a:prstGeom prst="arc">
              <a:avLst>
                <a:gd name="adj1" fmla="val 15611306"/>
                <a:gd name="adj2" fmla="val 800489"/>
              </a:avLst>
            </a:prstGeom>
            <a:ln w="12700">
              <a:solidFill>
                <a:srgbClr val="7030A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37211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1ECE56-41AC-FD26-F351-EDB6BC122783}"/>
              </a:ext>
            </a:extLst>
          </p:cNvPr>
          <p:cNvSpPr/>
          <p:nvPr/>
        </p:nvSpPr>
        <p:spPr>
          <a:xfrm>
            <a:off x="152400" y="742988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7A872-15FC-B761-F6C0-541727EE4877}"/>
              </a:ext>
            </a:extLst>
          </p:cNvPr>
          <p:cNvSpPr txBox="1"/>
          <p:nvPr/>
        </p:nvSpPr>
        <p:spPr>
          <a:xfrm>
            <a:off x="811369" y="1733618"/>
            <a:ext cx="5558315" cy="312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segitiga: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Gerakkan salah satu kaki membentuk segitiga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Gerakkan kaki ke kanan atau ke kiri disesuaikan dengan kebutuhan.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 tangan dan badan mengimbangi gerakan kaki.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1DF583-E79B-3FC9-1FE3-908549A1AC99}"/>
              </a:ext>
            </a:extLst>
          </p:cNvPr>
          <p:cNvGrpSpPr/>
          <p:nvPr/>
        </p:nvGrpSpPr>
        <p:grpSpPr>
          <a:xfrm>
            <a:off x="6877317" y="1929992"/>
            <a:ext cx="4031089" cy="3376104"/>
            <a:chOff x="2690992" y="1261033"/>
            <a:chExt cx="1937605" cy="16449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4A74C4-9437-5411-0781-B0180D6B5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5" t="7037" r="10717" b="2593"/>
            <a:stretch/>
          </p:blipFill>
          <p:spPr>
            <a:xfrm>
              <a:off x="2690992" y="1261033"/>
              <a:ext cx="1937605" cy="1644959"/>
            </a:xfrm>
            <a:prstGeom prst="rect">
              <a:avLst/>
            </a:prstGeom>
          </p:spPr>
        </p:pic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E5790CF2-89C9-8CC0-0CAB-B66CC80F274E}"/>
                </a:ext>
              </a:extLst>
            </p:cNvPr>
            <p:cNvSpPr/>
            <p:nvPr/>
          </p:nvSpPr>
          <p:spPr>
            <a:xfrm>
              <a:off x="2910956" y="2495218"/>
              <a:ext cx="457200" cy="347823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718F1502-490E-C9E1-2DBE-BF6CC86B6D09}"/>
                </a:ext>
              </a:extLst>
            </p:cNvPr>
            <p:cNvSpPr/>
            <p:nvPr/>
          </p:nvSpPr>
          <p:spPr>
            <a:xfrm>
              <a:off x="3947035" y="2422573"/>
              <a:ext cx="457200" cy="347823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81129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8CB2405-DA24-DDD6-A9B1-B8D3C641F6B7}"/>
              </a:ext>
            </a:extLst>
          </p:cNvPr>
          <p:cNvSpPr/>
          <p:nvPr/>
        </p:nvSpPr>
        <p:spPr>
          <a:xfrm>
            <a:off x="233678" y="712631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D046F7-924C-6684-AE9A-3D07C1C22BC4}"/>
              </a:ext>
            </a:extLst>
          </p:cNvPr>
          <p:cNvSpPr txBox="1"/>
          <p:nvPr/>
        </p:nvSpPr>
        <p:spPr>
          <a:xfrm>
            <a:off x="908484" y="1713915"/>
            <a:ext cx="5187516" cy="266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segi empat: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salah satu kaki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 kaki dapat maju atau mundur, serong ke kanan atau ke kiri.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 tangan dan badan mengimbangi gerakan kaki.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4248EA1-0E96-8B09-38C6-6E5DFCF5ADE0}"/>
              </a:ext>
            </a:extLst>
          </p:cNvPr>
          <p:cNvGrpSpPr/>
          <p:nvPr/>
        </p:nvGrpSpPr>
        <p:grpSpPr>
          <a:xfrm>
            <a:off x="6812924" y="1543628"/>
            <a:ext cx="4275785" cy="4367775"/>
            <a:chOff x="5334000" y="1045926"/>
            <a:chExt cx="3048000" cy="310856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73F7053-1C8F-C9C1-EDE6-4D82915794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19" t="7038" r="42485" b="5555"/>
            <a:stretch/>
          </p:blipFill>
          <p:spPr>
            <a:xfrm>
              <a:off x="6858000" y="1045926"/>
              <a:ext cx="1524000" cy="256126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DD5C39-C96C-5884-60D8-CAB7AC7D25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2" t="5126" r="53453" b="5126"/>
            <a:stretch/>
          </p:blipFill>
          <p:spPr>
            <a:xfrm flipH="1">
              <a:off x="5334000" y="1191216"/>
              <a:ext cx="1323802" cy="242810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6CFDCE1-39F3-C541-A29B-FADF798D7407}"/>
                </a:ext>
              </a:extLst>
            </p:cNvPr>
            <p:cNvSpPr/>
            <p:nvPr/>
          </p:nvSpPr>
          <p:spPr>
            <a:xfrm>
              <a:off x="6657802" y="2405266"/>
              <a:ext cx="352598" cy="100468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6600B9E7-A1EA-7C3E-99B7-9F23A12CC679}"/>
                </a:ext>
              </a:extLst>
            </p:cNvPr>
            <p:cNvSpPr/>
            <p:nvPr/>
          </p:nvSpPr>
          <p:spPr>
            <a:xfrm flipH="1">
              <a:off x="5995901" y="2526434"/>
              <a:ext cx="1338146" cy="1628061"/>
            </a:xfrm>
            <a:prstGeom prst="arc">
              <a:avLst>
                <a:gd name="adj1" fmla="val 15611306"/>
                <a:gd name="adj2" fmla="val 800489"/>
              </a:avLst>
            </a:prstGeom>
            <a:ln w="12700">
              <a:solidFill>
                <a:srgbClr val="7030A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65470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3627940"/>
            <a:chOff x="0" y="1847850"/>
            <a:chExt cx="3769359" cy="272095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378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sikap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kuda-kuda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kuda-kuda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belakang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kuda-kuda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samping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kuda-kuda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silang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pola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lurus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Langkah zig-zag,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huruf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U,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segitiga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segi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empat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langkah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huruf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S.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pukulan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depan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pukulan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bandul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pukulan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samping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pukulan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melingkar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4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0169479-6984-9146-9B8D-974D4DE7CEE1}"/>
              </a:ext>
            </a:extLst>
          </p:cNvPr>
          <p:cNvSpPr txBox="1"/>
          <p:nvPr/>
        </p:nvSpPr>
        <p:spPr>
          <a:xfrm>
            <a:off x="1447526" y="523154"/>
            <a:ext cx="6203730" cy="5855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Pencak Silat</a:t>
            </a:r>
            <a:endParaRPr lang="en-US" sz="24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BE2871-E752-E72C-A35B-FCB302FC9B07}"/>
              </a:ext>
            </a:extLst>
          </p:cNvPr>
          <p:cNvSpPr/>
          <p:nvPr/>
        </p:nvSpPr>
        <p:spPr>
          <a:xfrm>
            <a:off x="10248866" y="5362883"/>
            <a:ext cx="1524776" cy="23083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6542D0-C0E7-93BF-9878-8EAA9EDAA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0825" y="1502400"/>
            <a:ext cx="5782817" cy="3855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E6F90A8-138B-6839-AF81-56D22492E0D9}"/>
              </a:ext>
            </a:extLst>
          </p:cNvPr>
          <p:cNvSpPr/>
          <p:nvPr/>
        </p:nvSpPr>
        <p:spPr>
          <a:xfrm>
            <a:off x="377780" y="82054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40514-3ECA-C9E7-E479-599EAEEB21E7}"/>
              </a:ext>
            </a:extLst>
          </p:cNvPr>
          <p:cNvSpPr txBox="1"/>
          <p:nvPr/>
        </p:nvSpPr>
        <p:spPr>
          <a:xfrm>
            <a:off x="1094704" y="2278847"/>
            <a:ext cx="5300729" cy="1737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pola langkah huruf 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Langkahkan salah satu kaki ke arah sasaran.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Langkah kaki bergeser membentuk huruf S, gerakkan ke depan atau ke belakang.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A4C7C1-B303-C782-AFA5-959B2E21F1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7038" r="42486" b="5555"/>
          <a:stretch/>
        </p:blipFill>
        <p:spPr>
          <a:xfrm>
            <a:off x="6233375" y="1468251"/>
            <a:ext cx="3793403" cy="416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 Langkah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099.01">
            <a:hlinkClick r:id="" action="ppaction://media"/>
            <a:extLst>
              <a:ext uri="{FF2B5EF4-FFF2-40B4-BE49-F238E27FC236}">
                <a16:creationId xmlns:a16="http://schemas.microsoft.com/office/drawing/2014/main" id="{44A4416C-1495-1C82-CAD4-9576880EDC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80147" y="1463629"/>
            <a:ext cx="9031705" cy="508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31F017-23D1-FF17-89E2-CC83EF9449A6}"/>
              </a:ext>
            </a:extLst>
          </p:cNvPr>
          <p:cNvSpPr/>
          <p:nvPr/>
        </p:nvSpPr>
        <p:spPr>
          <a:xfrm>
            <a:off x="152400" y="963128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613D17-F6E6-2641-59B5-12C9B72E425A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Pukulan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8C7011-2C7C-3392-DB86-5E9E31B1A112}"/>
              </a:ext>
            </a:extLst>
          </p:cNvPr>
          <p:cNvSpPr txBox="1"/>
          <p:nvPr/>
        </p:nvSpPr>
        <p:spPr>
          <a:xfrm>
            <a:off x="4724400" y="2576069"/>
            <a:ext cx="5166372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pukulan depan: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mengepal.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Julurkan salah satu tangan yang mengepal ke sasaran.</a:t>
            </a:r>
            <a:endParaRPr lang="en-ID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4D4C26-7913-F0F0-1E85-0604C0775923}"/>
              </a:ext>
            </a:extLst>
          </p:cNvPr>
          <p:cNvSpPr txBox="1"/>
          <p:nvPr/>
        </p:nvSpPr>
        <p:spPr>
          <a:xfrm>
            <a:off x="2421461" y="5614819"/>
            <a:ext cx="2035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Pukulan Depan</a:t>
            </a:r>
            <a:endParaRPr lang="en-ID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E05DD1-AAE1-2921-2481-6369938B89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1" t="7037" r="50000" b="5025"/>
          <a:stretch/>
        </p:blipFill>
        <p:spPr>
          <a:xfrm flipH="1">
            <a:off x="1843776" y="1736384"/>
            <a:ext cx="2613579" cy="387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E55222-A062-77EA-3506-A6F24352DF64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2102AE-7530-956E-1C20-DA6C4D8B79E5}"/>
              </a:ext>
            </a:extLst>
          </p:cNvPr>
          <p:cNvSpPr txBox="1"/>
          <p:nvPr/>
        </p:nvSpPr>
        <p:spPr>
          <a:xfrm>
            <a:off x="4911143" y="2329468"/>
            <a:ext cx="5166372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pukulan samping: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mengepal.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Julurkan salah satu tangan yang mengepal lewat samping badan ke arah yang dituju.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217EFD-DFF8-8BC1-757D-DAE5F158635F}"/>
              </a:ext>
            </a:extLst>
          </p:cNvPr>
          <p:cNvSpPr txBox="1"/>
          <p:nvPr/>
        </p:nvSpPr>
        <p:spPr>
          <a:xfrm>
            <a:off x="2465246" y="5424400"/>
            <a:ext cx="2035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Pukulan Samping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81E1DC-1689-79A9-FD86-A56DC28D1C43}"/>
              </a:ext>
            </a:extLst>
          </p:cNvPr>
          <p:cNvGrpSpPr/>
          <p:nvPr/>
        </p:nvGrpSpPr>
        <p:grpSpPr>
          <a:xfrm>
            <a:off x="2190633" y="1597029"/>
            <a:ext cx="2263258" cy="3663942"/>
            <a:chOff x="1115653" y="1145836"/>
            <a:chExt cx="1703747" cy="275816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D420A7E-2F64-573D-C0E4-EA10C738B5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58" t="7038" r="23026" b="5555"/>
            <a:stretch/>
          </p:blipFill>
          <p:spPr>
            <a:xfrm>
              <a:off x="1115653" y="1145836"/>
              <a:ext cx="1636198" cy="275816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042202-D552-83B6-EEAA-D022C4E8D509}"/>
                </a:ext>
              </a:extLst>
            </p:cNvPr>
            <p:cNvSpPr/>
            <p:nvPr/>
          </p:nvSpPr>
          <p:spPr>
            <a:xfrm>
              <a:off x="2514600" y="1733550"/>
              <a:ext cx="304800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8194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971D5FE-9E62-5EE3-EDBB-AE82FAE6E7FD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C613F4-189F-0EFA-7180-B232011EE178}"/>
              </a:ext>
            </a:extLst>
          </p:cNvPr>
          <p:cNvSpPr txBox="1"/>
          <p:nvPr/>
        </p:nvSpPr>
        <p:spPr>
          <a:xfrm>
            <a:off x="4872506" y="2429157"/>
            <a:ext cx="6267719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pukulan bandul: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mengepal.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Ayunkan salah satu tangan yang mengepal dari bawah ke atas lewat depan badan ke arah yang dituju.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D2D7FE-D658-A169-02E3-4E7E740900FC}"/>
              </a:ext>
            </a:extLst>
          </p:cNvPr>
          <p:cNvSpPr txBox="1"/>
          <p:nvPr/>
        </p:nvSpPr>
        <p:spPr>
          <a:xfrm>
            <a:off x="2570965" y="5321595"/>
            <a:ext cx="2035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Pukulan Bandul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6536B0-0A91-134A-F323-FF9BDD6704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037" r="16145" b="10000"/>
          <a:stretch/>
        </p:blipFill>
        <p:spPr>
          <a:xfrm flipH="1">
            <a:off x="2301622" y="1852069"/>
            <a:ext cx="2035895" cy="33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1007792-0584-A994-937C-ECE71DDFDD22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A6171F-EE0D-7C41-C094-A6AA855FEE25}"/>
              </a:ext>
            </a:extLst>
          </p:cNvPr>
          <p:cNvSpPr txBox="1"/>
          <p:nvPr/>
        </p:nvSpPr>
        <p:spPr>
          <a:xfrm>
            <a:off x="4757669" y="2271235"/>
            <a:ext cx="6382555" cy="266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pukulan melingkar: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mengepal.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Ayunkan salah satu tangan yang mengepal. Arahkan melingkar dari luar ke dalam. Ayunkan tangan melewati depan badan ke arah yang dituju.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63BBCF-5E34-BD81-BAEF-0B5350CB05CD}"/>
              </a:ext>
            </a:extLst>
          </p:cNvPr>
          <p:cNvSpPr txBox="1"/>
          <p:nvPr/>
        </p:nvSpPr>
        <p:spPr>
          <a:xfrm>
            <a:off x="2609602" y="5021262"/>
            <a:ext cx="2035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/>
              <a:t>Pukulan Melingkar</a:t>
            </a:r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CC89C9-0DC9-45F6-F248-ED5CF3E603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t="8518" r="57707" b="2593"/>
          <a:stretch/>
        </p:blipFill>
        <p:spPr>
          <a:xfrm flipH="1">
            <a:off x="2417996" y="1467406"/>
            <a:ext cx="2035895" cy="359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7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964CAD-45AF-AA30-A4C7-298C950564DF}"/>
              </a:ext>
            </a:extLst>
          </p:cNvPr>
          <p:cNvSpPr/>
          <p:nvPr/>
        </p:nvSpPr>
        <p:spPr>
          <a:xfrm>
            <a:off x="165279" y="67034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A51F90-F098-8AEC-0F92-22207CF3955C}"/>
              </a:ext>
            </a:extLst>
          </p:cNvPr>
          <p:cNvSpPr txBox="1"/>
          <p:nvPr/>
        </p:nvSpPr>
        <p:spPr>
          <a:xfrm>
            <a:off x="5196158" y="2053610"/>
            <a:ext cx="630467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gerakan pukulan dan bentuk genggaman adalah sebagai berikut.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dengan kedua kaki (kuda-kuda tengah) kedua kepalan di pinggang.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Agar genggaman dapat keras, telapak tangan terbuka, jari-jari rapat, mulailah dengan menekuk setiap ruas jari sampai membentuk genggaman keras.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pukulan depan atas, tengah, dan bawah, pukulan samping kanan dan kiri, pukulan bandul, serta pukulan melingkar.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A65EF90-8353-7C46-B71C-6C453360A356}"/>
              </a:ext>
            </a:extLst>
          </p:cNvPr>
          <p:cNvGrpSpPr/>
          <p:nvPr/>
        </p:nvGrpSpPr>
        <p:grpSpPr>
          <a:xfrm>
            <a:off x="1368986" y="1794709"/>
            <a:ext cx="3731048" cy="3768964"/>
            <a:chOff x="381000" y="742950"/>
            <a:chExt cx="3505200" cy="3429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09A42CE-FED0-7D0D-676F-004C4B8BEE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3" t="7037" b="4074"/>
            <a:stretch/>
          </p:blipFill>
          <p:spPr>
            <a:xfrm>
              <a:off x="381000" y="742950"/>
              <a:ext cx="3423458" cy="3429000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E5CC89D-4ED9-87D9-44EC-CD3F9F65C900}"/>
                </a:ext>
              </a:extLst>
            </p:cNvPr>
            <p:cNvSpPr/>
            <p:nvPr/>
          </p:nvSpPr>
          <p:spPr>
            <a:xfrm>
              <a:off x="3176437" y="1476812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22550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ukulan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02.01">
            <a:hlinkClick r:id="" action="ppaction://media"/>
            <a:extLst>
              <a:ext uri="{FF2B5EF4-FFF2-40B4-BE49-F238E27FC236}">
                <a16:creationId xmlns:a16="http://schemas.microsoft.com/office/drawing/2014/main" id="{3026BAF3-96A1-F185-CBEC-85DF3D2D61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1916" y="1463629"/>
            <a:ext cx="8951495" cy="503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4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E6DC49-89D9-382A-EC60-2EC60AC4DEA9}"/>
              </a:ext>
            </a:extLst>
          </p:cNvPr>
          <p:cNvSpPr/>
          <p:nvPr/>
        </p:nvSpPr>
        <p:spPr>
          <a:xfrm>
            <a:off x="152400" y="1055087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14D5B1-1F4E-1B9C-49C9-7D8B13C44231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Tendangan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9C13E8-D40B-730D-DE43-5B35F9B03FF1}"/>
              </a:ext>
            </a:extLst>
          </p:cNvPr>
          <p:cNvSpPr txBox="1"/>
          <p:nvPr/>
        </p:nvSpPr>
        <p:spPr>
          <a:xfrm>
            <a:off x="7757264" y="5269469"/>
            <a:ext cx="2109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>
                <a:latin typeface="Arial" panose="020B0604020202020204" pitchFamily="34" charset="0"/>
                <a:cs typeface="Arial" pitchFamily="34" charset="0"/>
              </a:rPr>
              <a:t>Tendangan Depan</a:t>
            </a:r>
            <a:endParaRPr lang="en-US" sz="18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028B9-549F-9505-F6EA-5AE43A56B7F1}"/>
              </a:ext>
            </a:extLst>
          </p:cNvPr>
          <p:cNvSpPr txBox="1"/>
          <p:nvPr/>
        </p:nvSpPr>
        <p:spPr>
          <a:xfrm>
            <a:off x="1366320" y="1886084"/>
            <a:ext cx="5356451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depan: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Telapak kaki menghadap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 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Tendangan dilakukan lurus ke arah depan dengan perkenaan pada pangkal jari-jari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Lakukanlah dengan lompatan.</a:t>
            </a:r>
            <a:endParaRPr lang="en-ID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5BC6DE8-C252-E159-7A2B-9CE0C132DD87}"/>
              </a:ext>
            </a:extLst>
          </p:cNvPr>
          <p:cNvGrpSpPr/>
          <p:nvPr/>
        </p:nvGrpSpPr>
        <p:grpSpPr>
          <a:xfrm>
            <a:off x="7431110" y="1738857"/>
            <a:ext cx="2783299" cy="3430033"/>
            <a:chOff x="6067880" y="1082566"/>
            <a:chExt cx="2536670" cy="302076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5129944-52C5-0CC1-D616-6D6E648D24AF}"/>
                </a:ext>
              </a:extLst>
            </p:cNvPr>
            <p:cNvGrpSpPr/>
            <p:nvPr/>
          </p:nvGrpSpPr>
          <p:grpSpPr>
            <a:xfrm>
              <a:off x="6067880" y="1082566"/>
              <a:ext cx="2219856" cy="3020766"/>
              <a:chOff x="6067880" y="1082566"/>
              <a:chExt cx="2219856" cy="302076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C61D4A16-F751-DAA4-FAAF-8C1AA9B107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43" t="5024" r="51910" b="1112"/>
              <a:stretch/>
            </p:blipFill>
            <p:spPr>
              <a:xfrm>
                <a:off x="6067880" y="1082566"/>
                <a:ext cx="2149664" cy="3020766"/>
              </a:xfrm>
              <a:prstGeom prst="rect">
                <a:avLst/>
              </a:prstGeom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25AA3F-7833-D5DE-2ED7-F69D289EB3CD}"/>
                  </a:ext>
                </a:extLst>
              </p:cNvPr>
              <p:cNvSpPr/>
              <p:nvPr/>
            </p:nvSpPr>
            <p:spPr>
              <a:xfrm>
                <a:off x="8147351" y="1719407"/>
                <a:ext cx="140385" cy="471343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F71E6DC4-6755-D4EC-E211-EF9AF9B7B2BE}"/>
                </a:ext>
              </a:extLst>
            </p:cNvPr>
            <p:cNvSpPr/>
            <p:nvPr/>
          </p:nvSpPr>
          <p:spPr>
            <a:xfrm flipH="1" flipV="1">
              <a:off x="6248400" y="1781823"/>
              <a:ext cx="2356150" cy="1981200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899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CDBEA84-DC9E-0243-9936-47676E6A95BD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491153-BE56-AEDF-AC90-F5E97732AC31}"/>
              </a:ext>
            </a:extLst>
          </p:cNvPr>
          <p:cNvSpPr txBox="1"/>
          <p:nvPr/>
        </p:nvSpPr>
        <p:spPr>
          <a:xfrm>
            <a:off x="7162800" y="5341472"/>
            <a:ext cx="29331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Tendangan Samping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EA4653-0B26-8551-836C-4FDEC502C8BB}"/>
              </a:ext>
            </a:extLst>
          </p:cNvPr>
          <p:cNvSpPr txBox="1"/>
          <p:nvPr/>
        </p:nvSpPr>
        <p:spPr>
          <a:xfrm>
            <a:off x="1134863" y="1742320"/>
            <a:ext cx="5450896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samping: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Tendangkan salah satu kaki ke samping.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Telapak kaki menghadap ke samping.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Tendangan dilakukan melengkung dengan arah dari samping dan perkenaan sasaran tendangannya tepat di punggung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Lakukanlah dengan lompatan.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1A0A819-3BED-C8CA-EEA9-05953AB92545}"/>
              </a:ext>
            </a:extLst>
          </p:cNvPr>
          <p:cNvGrpSpPr/>
          <p:nvPr/>
        </p:nvGrpSpPr>
        <p:grpSpPr>
          <a:xfrm>
            <a:off x="6858172" y="1769316"/>
            <a:ext cx="2965405" cy="3456191"/>
            <a:chOff x="5825655" y="597394"/>
            <a:chExt cx="2965405" cy="345619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CEFB6AA-DD5A-6562-A854-CB241E9FE9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82" t="5556" r="5202" b="5556"/>
            <a:stretch/>
          </p:blipFill>
          <p:spPr>
            <a:xfrm>
              <a:off x="5857869" y="597394"/>
              <a:ext cx="2933191" cy="3456191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B16CFF0B-BDC6-C2A2-EC17-28EBBBEDD692}"/>
                </a:ext>
              </a:extLst>
            </p:cNvPr>
            <p:cNvSpPr/>
            <p:nvPr/>
          </p:nvSpPr>
          <p:spPr>
            <a:xfrm flipH="1" flipV="1">
              <a:off x="6134100" y="1065176"/>
              <a:ext cx="2584750" cy="2484921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146584F-F067-F5D7-E8D8-174E887EED5F}"/>
                </a:ext>
              </a:extLst>
            </p:cNvPr>
            <p:cNvSpPr/>
            <p:nvPr/>
          </p:nvSpPr>
          <p:spPr>
            <a:xfrm>
              <a:off x="5825655" y="746096"/>
              <a:ext cx="117945" cy="47969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310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4521390"/>
            <a:chOff x="0" y="1847850"/>
            <a:chExt cx="4038600" cy="339104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30481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tendangan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depan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tendangan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samping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tendangan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huruf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T.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tangkisan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tangkisan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luar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tangkisan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tangkisan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elakan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elakan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elakan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samping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elakan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belakang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lurus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elakan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belakang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berputar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gerakan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hindaran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hadap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hindaran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sisi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hindaran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angkat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kaki, dan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hindaran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 kaki </a:t>
              </a:r>
              <a:r>
                <a:rPr lang="en-US" sz="1870" dirty="0" err="1">
                  <a:latin typeface="Calibri" pitchFamily="34" charset="0"/>
                  <a:cs typeface="Calibri" pitchFamily="34" charset="0"/>
                </a:rPr>
                <a:t>silang</a:t>
              </a:r>
              <a:r>
                <a:rPr lang="en-US" sz="1870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4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3791ACD-1440-C1D7-EF4E-3B579E9A4C29}"/>
              </a:ext>
            </a:extLst>
          </p:cNvPr>
          <p:cNvSpPr txBox="1"/>
          <p:nvPr/>
        </p:nvSpPr>
        <p:spPr>
          <a:xfrm>
            <a:off x="1447526" y="523154"/>
            <a:ext cx="6203730" cy="5855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Pencak Silat</a:t>
            </a:r>
            <a:endParaRPr lang="en-US" sz="24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EE4406-F1A6-41A4-7748-E47CF40767A2}"/>
              </a:ext>
            </a:extLst>
          </p:cNvPr>
          <p:cNvSpPr/>
          <p:nvPr/>
        </p:nvSpPr>
        <p:spPr>
          <a:xfrm>
            <a:off x="10248866" y="5362883"/>
            <a:ext cx="1524776" cy="23083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C27A67-A9FD-0C0F-38BB-1BCC387B2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0825" y="1502400"/>
            <a:ext cx="5782817" cy="3855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9DE264F-2EE7-9BCD-CE82-42B77691300E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5AC6C-C88D-AA60-C23E-2FD7CF5F9BA3}"/>
              </a:ext>
            </a:extLst>
          </p:cNvPr>
          <p:cNvSpPr txBox="1"/>
          <p:nvPr/>
        </p:nvSpPr>
        <p:spPr>
          <a:xfrm>
            <a:off x="2134221" y="5350801"/>
            <a:ext cx="2356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>
                <a:latin typeface="Arial" panose="020B0604020202020204" pitchFamily="34" charset="0"/>
                <a:cs typeface="Arial" pitchFamily="34" charset="0"/>
              </a:rPr>
              <a:t>Tendangan Huruf T</a:t>
            </a:r>
            <a:endParaRPr lang="en-US" sz="18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FD1630-CCF2-C5DA-ED8E-B39E14B845CF}"/>
              </a:ext>
            </a:extLst>
          </p:cNvPr>
          <p:cNvSpPr txBox="1"/>
          <p:nvPr/>
        </p:nvSpPr>
        <p:spPr>
          <a:xfrm>
            <a:off x="4923483" y="1891110"/>
            <a:ext cx="6422804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huruf 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Tendangkan salah satu kaki ke samping.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Tendangan dilakukan dengan posisi tubuh menyamping.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Lintasan tendangan lurus ke samping.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Perkenaannya adalah bagian tajam telapak kaki dan tumit.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F756965-3A9C-AA9E-39EF-FCF8C72BC9A2}"/>
              </a:ext>
            </a:extLst>
          </p:cNvPr>
          <p:cNvGrpSpPr/>
          <p:nvPr/>
        </p:nvGrpSpPr>
        <p:grpSpPr>
          <a:xfrm>
            <a:off x="1571224" y="1690608"/>
            <a:ext cx="3594516" cy="3953655"/>
            <a:chOff x="685800" y="1256792"/>
            <a:chExt cx="3153415" cy="347524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F1003AB-20F2-19D0-160D-92AC55D6EB03}"/>
                </a:ext>
              </a:extLst>
            </p:cNvPr>
            <p:cNvGrpSpPr/>
            <p:nvPr/>
          </p:nvGrpSpPr>
          <p:grpSpPr>
            <a:xfrm flipH="1">
              <a:off x="685800" y="1256792"/>
              <a:ext cx="2667000" cy="3040395"/>
              <a:chOff x="5825655" y="597394"/>
              <a:chExt cx="2965405" cy="3456191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2F82931-902D-39DF-FDEC-5A719CB6B5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82" t="5556" r="5202" b="5556"/>
              <a:stretch/>
            </p:blipFill>
            <p:spPr>
              <a:xfrm>
                <a:off x="5857869" y="597394"/>
                <a:ext cx="2933191" cy="3456191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5169EBF-7FAE-BAF5-EFB1-0137713F73C1}"/>
                  </a:ext>
                </a:extLst>
              </p:cNvPr>
              <p:cNvSpPr/>
              <p:nvPr/>
            </p:nvSpPr>
            <p:spPr>
              <a:xfrm>
                <a:off x="5825655" y="746096"/>
                <a:ext cx="117945" cy="47969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B2CEB298-58DF-C7D6-4CB7-8337EA7ABFE2}"/>
                </a:ext>
              </a:extLst>
            </p:cNvPr>
            <p:cNvSpPr/>
            <p:nvPr/>
          </p:nvSpPr>
          <p:spPr>
            <a:xfrm rot="20286269" flipH="1">
              <a:off x="1930681" y="2590447"/>
              <a:ext cx="1908534" cy="2141591"/>
            </a:xfrm>
            <a:prstGeom prst="arc">
              <a:avLst>
                <a:gd name="adj1" fmla="val 15516969"/>
                <a:gd name="adj2" fmla="val 20622616"/>
              </a:avLst>
            </a:prstGeom>
            <a:ln w="12700">
              <a:solidFill>
                <a:srgbClr val="7030A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44305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88964F5-F702-E64A-4EF8-6591C2D08531}"/>
              </a:ext>
            </a:extLst>
          </p:cNvPr>
          <p:cNvSpPr/>
          <p:nvPr/>
        </p:nvSpPr>
        <p:spPr>
          <a:xfrm>
            <a:off x="345583" y="91476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EDC595-B4A3-D7A9-9ECD-57EA5787E7C6}"/>
              </a:ext>
            </a:extLst>
          </p:cNvPr>
          <p:cNvSpPr txBox="1"/>
          <p:nvPr/>
        </p:nvSpPr>
        <p:spPr>
          <a:xfrm>
            <a:off x="1265475" y="1948926"/>
            <a:ext cx="5334000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depan: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kiri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Tendangkan kaki kanan lurus ke depan dengan perkenaan pada ujung jari atau telapak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menyesuaikan atau kondisional.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351C80-0E5B-92EB-B51E-1469693F956F}"/>
              </a:ext>
            </a:extLst>
          </p:cNvPr>
          <p:cNvGrpSpPr/>
          <p:nvPr/>
        </p:nvGrpSpPr>
        <p:grpSpPr>
          <a:xfrm>
            <a:off x="7253155" y="1948926"/>
            <a:ext cx="3062821" cy="3339262"/>
            <a:chOff x="5772086" y="1082566"/>
            <a:chExt cx="2832464" cy="302076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C37B3C7-57E8-3B00-09D9-E250A8E3396E}"/>
                </a:ext>
              </a:extLst>
            </p:cNvPr>
            <p:cNvGrpSpPr/>
            <p:nvPr/>
          </p:nvGrpSpPr>
          <p:grpSpPr>
            <a:xfrm>
              <a:off x="6067880" y="1082566"/>
              <a:ext cx="2536670" cy="3020766"/>
              <a:chOff x="6067880" y="1082566"/>
              <a:chExt cx="2536670" cy="302076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736BB8D-063A-02EE-78E9-7D5A75D5DB52}"/>
                  </a:ext>
                </a:extLst>
              </p:cNvPr>
              <p:cNvGrpSpPr/>
              <p:nvPr/>
            </p:nvGrpSpPr>
            <p:grpSpPr>
              <a:xfrm>
                <a:off x="6067880" y="1082566"/>
                <a:ext cx="2219856" cy="3020766"/>
                <a:chOff x="6067880" y="1082566"/>
                <a:chExt cx="2219856" cy="3020766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CCA96FFF-FFE1-8511-701A-FF02E7891F2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43" t="5024" r="51910" b="1112"/>
                <a:stretch/>
              </p:blipFill>
              <p:spPr>
                <a:xfrm>
                  <a:off x="6067880" y="1082566"/>
                  <a:ext cx="2149664" cy="3020766"/>
                </a:xfrm>
                <a:prstGeom prst="rect">
                  <a:avLst/>
                </a:prstGeom>
              </p:spPr>
            </p:pic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B377766C-55EF-E184-3CD8-BB634C9643FC}"/>
                    </a:ext>
                  </a:extLst>
                </p:cNvPr>
                <p:cNvSpPr/>
                <p:nvPr/>
              </p:nvSpPr>
              <p:spPr>
                <a:xfrm>
                  <a:off x="8147351" y="1719407"/>
                  <a:ext cx="140385" cy="471343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16B80D3A-28AE-CBC1-E0C3-640C98C720D0}"/>
                  </a:ext>
                </a:extLst>
              </p:cNvPr>
              <p:cNvSpPr/>
              <p:nvPr/>
            </p:nvSpPr>
            <p:spPr>
              <a:xfrm flipH="1" flipV="1">
                <a:off x="6248400" y="1781823"/>
                <a:ext cx="2356150" cy="1981200"/>
              </a:xfrm>
              <a:prstGeom prst="arc">
                <a:avLst/>
              </a:prstGeom>
              <a:ln w="12700">
                <a:solidFill>
                  <a:srgbClr val="7030A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05C1BF1-1F68-8CFC-0962-D79CA941C411}"/>
                </a:ext>
              </a:extLst>
            </p:cNvPr>
            <p:cNvSpPr/>
            <p:nvPr/>
          </p:nvSpPr>
          <p:spPr>
            <a:xfrm>
              <a:off x="5772086" y="1781823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27868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E6B313-070A-8BEC-C357-7B0653650EED}"/>
              </a:ext>
            </a:extLst>
          </p:cNvPr>
          <p:cNvSpPr/>
          <p:nvPr/>
        </p:nvSpPr>
        <p:spPr>
          <a:xfrm>
            <a:off x="216794" y="704951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01A260-F153-0598-CFD9-84ECB59F6072}"/>
              </a:ext>
            </a:extLst>
          </p:cNvPr>
          <p:cNvSpPr txBox="1"/>
          <p:nvPr/>
        </p:nvSpPr>
        <p:spPr>
          <a:xfrm>
            <a:off x="1241453" y="1463036"/>
            <a:ext cx="6176778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samping: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kiri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Tendangkan kaki kanan ke samping kanan, perkenaan bisa menggunakan ujung telapak kaki, kaki bagian dalam, maupun tulang kering. Saat menendang, badan agak rebah ke samping agar jangkauan lebih jauh.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Tendangan bisa dilakukan lurus atau melengkung (kondisional), termasuk posisi tangan.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Lakukan dengan lompatan.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211665F-67D8-C130-D869-3D25E801CCC7}"/>
              </a:ext>
            </a:extLst>
          </p:cNvPr>
          <p:cNvGrpSpPr/>
          <p:nvPr/>
        </p:nvGrpSpPr>
        <p:grpSpPr>
          <a:xfrm>
            <a:off x="7822645" y="1877727"/>
            <a:ext cx="3598816" cy="3853372"/>
            <a:chOff x="5635336" y="597394"/>
            <a:chExt cx="3155724" cy="345619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808AE05-393E-916B-438F-191A29B77ED0}"/>
                </a:ext>
              </a:extLst>
            </p:cNvPr>
            <p:cNvGrpSpPr/>
            <p:nvPr/>
          </p:nvGrpSpPr>
          <p:grpSpPr>
            <a:xfrm>
              <a:off x="5825655" y="597394"/>
              <a:ext cx="2965405" cy="3456191"/>
              <a:chOff x="5825655" y="597394"/>
              <a:chExt cx="2965405" cy="3456191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CD0119AD-76AF-80FC-68B7-600E0AFF70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82" t="5556" r="5202" b="5556"/>
              <a:stretch/>
            </p:blipFill>
            <p:spPr>
              <a:xfrm>
                <a:off x="5857869" y="597394"/>
                <a:ext cx="2933191" cy="3456191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AD45FC32-2B9B-9AB0-40BE-1261EA5C07C3}"/>
                  </a:ext>
                </a:extLst>
              </p:cNvPr>
              <p:cNvSpPr/>
              <p:nvPr/>
            </p:nvSpPr>
            <p:spPr>
              <a:xfrm flipH="1" flipV="1">
                <a:off x="6134100" y="1065176"/>
                <a:ext cx="2584750" cy="2484921"/>
              </a:xfrm>
              <a:prstGeom prst="arc">
                <a:avLst/>
              </a:prstGeom>
              <a:ln w="12700">
                <a:solidFill>
                  <a:srgbClr val="7030A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162DE8C-748F-9993-E94D-BF59F0A1B43D}"/>
                  </a:ext>
                </a:extLst>
              </p:cNvPr>
              <p:cNvSpPr/>
              <p:nvPr/>
            </p:nvSpPr>
            <p:spPr>
              <a:xfrm>
                <a:off x="5825655" y="746096"/>
                <a:ext cx="117945" cy="47969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80C7813-AB86-8DA3-2CD6-AD70305355A2}"/>
                </a:ext>
              </a:extLst>
            </p:cNvPr>
            <p:cNvSpPr/>
            <p:nvPr/>
          </p:nvSpPr>
          <p:spPr>
            <a:xfrm>
              <a:off x="5635336" y="1453982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80591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A82D9D-2DC1-C031-149E-9EA4B6E0BB8D}"/>
              </a:ext>
            </a:extLst>
          </p:cNvPr>
          <p:cNvSpPr/>
          <p:nvPr/>
        </p:nvSpPr>
        <p:spPr>
          <a:xfrm>
            <a:off x="345584" y="699871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75B742-7AD4-7534-23CE-607DC8CF4ACB}"/>
              </a:ext>
            </a:extLst>
          </p:cNvPr>
          <p:cNvSpPr txBox="1"/>
          <p:nvPr/>
        </p:nvSpPr>
        <p:spPr>
          <a:xfrm>
            <a:off x="4790276" y="1534571"/>
            <a:ext cx="6865104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tendangan huruf 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tengah.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Tendangan dilakukan dengan posisi tubuh menyamping.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Lipat lutut sedikit seperti huruf T kemudian hentakkan kaki ke sasaran, kekuatan dari paha dan lutut.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Perkenaan bagian tajam kaki atau tulang kering, tetap jaga keseimbangan tubuh untuk gerakan lanjutan.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sasaran.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97E6A3A-14DD-C7AA-D04E-9C98D05427CD}"/>
              </a:ext>
            </a:extLst>
          </p:cNvPr>
          <p:cNvGrpSpPr/>
          <p:nvPr/>
        </p:nvGrpSpPr>
        <p:grpSpPr>
          <a:xfrm>
            <a:off x="1455313" y="1908802"/>
            <a:ext cx="3697547" cy="3938205"/>
            <a:chOff x="609600" y="1123950"/>
            <a:chExt cx="3229615" cy="36080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48C542F-A1A7-E544-0F29-1EE32E70FF86}"/>
                </a:ext>
              </a:extLst>
            </p:cNvPr>
            <p:cNvGrpSpPr/>
            <p:nvPr/>
          </p:nvGrpSpPr>
          <p:grpSpPr>
            <a:xfrm flipH="1">
              <a:off x="609600" y="1123950"/>
              <a:ext cx="3229615" cy="3608088"/>
              <a:chOff x="5200090" y="597394"/>
              <a:chExt cx="3590970" cy="410152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87AAE67-DA37-3528-E133-61A65359A5D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82" t="5556" r="5202" b="5556"/>
              <a:stretch/>
            </p:blipFill>
            <p:spPr>
              <a:xfrm>
                <a:off x="5857869" y="597394"/>
                <a:ext cx="2933191" cy="3456191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2AA5F706-4F80-87AA-7F2A-3B3C9BF8DE62}"/>
                  </a:ext>
                </a:extLst>
              </p:cNvPr>
              <p:cNvSpPr/>
              <p:nvPr/>
            </p:nvSpPr>
            <p:spPr>
              <a:xfrm rot="1313731">
                <a:off x="5200090" y="2264445"/>
                <a:ext cx="2122076" cy="2434469"/>
              </a:xfrm>
              <a:prstGeom prst="arc">
                <a:avLst>
                  <a:gd name="adj1" fmla="val 15516969"/>
                  <a:gd name="adj2" fmla="val 20622616"/>
                </a:avLst>
              </a:prstGeom>
              <a:ln w="12700">
                <a:solidFill>
                  <a:srgbClr val="7030A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8325415-3857-ACEB-B20F-2EE26CD69769}"/>
                  </a:ext>
                </a:extLst>
              </p:cNvPr>
              <p:cNvSpPr/>
              <p:nvPr/>
            </p:nvSpPr>
            <p:spPr>
              <a:xfrm>
                <a:off x="5825655" y="746096"/>
                <a:ext cx="117945" cy="47969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BCF6184-DDC5-3E3E-1B06-2AE3859F5CF2}"/>
                </a:ext>
              </a:extLst>
            </p:cNvPr>
            <p:cNvSpPr/>
            <p:nvPr/>
          </p:nvSpPr>
          <p:spPr>
            <a:xfrm>
              <a:off x="2725304" y="1934013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10295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Tendangan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105.01">
            <a:hlinkClick r:id="" action="ppaction://media"/>
            <a:extLst>
              <a:ext uri="{FF2B5EF4-FFF2-40B4-BE49-F238E27FC236}">
                <a16:creationId xmlns:a16="http://schemas.microsoft.com/office/drawing/2014/main" id="{5D4D51C0-8A7A-5955-2301-120EE706E8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5873" y="1463628"/>
            <a:ext cx="8823159" cy="496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1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5386D80-DF33-EE93-3049-AB2B5604AE5A}"/>
              </a:ext>
            </a:extLst>
          </p:cNvPr>
          <p:cNvSpPr/>
          <p:nvPr/>
        </p:nvSpPr>
        <p:spPr>
          <a:xfrm>
            <a:off x="152400" y="1230816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F9ABB-A1BB-FCAE-ABF6-75ABB319E225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Tangkisan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B49DE7-D47B-6753-B453-8A373F250B8D}"/>
              </a:ext>
            </a:extLst>
          </p:cNvPr>
          <p:cNvSpPr txBox="1"/>
          <p:nvPr/>
        </p:nvSpPr>
        <p:spPr>
          <a:xfrm>
            <a:off x="8080476" y="5285949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Tangkisan Luar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A78752-4A0D-5F7A-871D-D5D38741902A}"/>
              </a:ext>
            </a:extLst>
          </p:cNvPr>
          <p:cNvSpPr txBox="1"/>
          <p:nvPr/>
        </p:nvSpPr>
        <p:spPr>
          <a:xfrm>
            <a:off x="997923" y="1987731"/>
            <a:ext cx="6290632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tangkisan luar: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Buka kedua kaki selebar bahu.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awal kedua tangan berada di samping badan.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Putar tangan kanan dari bawah ke depan setinggi siku.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Angkat tangan kiri ke depan perut secara bersamaan dengan gerakan tangan kanan.</a:t>
            </a:r>
            <a:endParaRPr lang="en-ID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97A1FED-DA40-5C81-68FE-A526D9552936}"/>
              </a:ext>
            </a:extLst>
          </p:cNvPr>
          <p:cNvGrpSpPr/>
          <p:nvPr/>
        </p:nvGrpSpPr>
        <p:grpSpPr>
          <a:xfrm>
            <a:off x="8080476" y="1801932"/>
            <a:ext cx="1679757" cy="3414012"/>
            <a:chOff x="6400800" y="1081053"/>
            <a:chExt cx="1363667" cy="298139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6E54181-6148-65CF-1488-13CCF666D7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63" r="59479" b="5025"/>
            <a:stretch/>
          </p:blipFill>
          <p:spPr>
            <a:xfrm>
              <a:off x="6477000" y="1081053"/>
              <a:ext cx="1287467" cy="2981393"/>
            </a:xfrm>
            <a:prstGeom prst="rect">
              <a:avLst/>
            </a:prstGeom>
          </p:spPr>
        </p:pic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7A8AFA95-A373-3654-A2C7-AB0BD839B080}"/>
                </a:ext>
              </a:extLst>
            </p:cNvPr>
            <p:cNvSpPr/>
            <p:nvPr/>
          </p:nvSpPr>
          <p:spPr>
            <a:xfrm flipV="1">
              <a:off x="6400800" y="1411674"/>
              <a:ext cx="487017" cy="798976"/>
            </a:xfrm>
            <a:prstGeom prst="arc">
              <a:avLst>
                <a:gd name="adj1" fmla="val 12640477"/>
                <a:gd name="adj2" fmla="val 698756"/>
              </a:avLst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74629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2EA83A9-D39B-03E4-CBCE-6D4B4F393B42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91CC4C-12BF-2735-5B7A-220916ED0675}"/>
              </a:ext>
            </a:extLst>
          </p:cNvPr>
          <p:cNvSpPr txBox="1"/>
          <p:nvPr/>
        </p:nvSpPr>
        <p:spPr>
          <a:xfrm>
            <a:off x="8064321" y="4940294"/>
            <a:ext cx="2393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Tangkisan Dalam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BFE831-C5E8-7097-CA0E-4BE3035EFEEC}"/>
              </a:ext>
            </a:extLst>
          </p:cNvPr>
          <p:cNvSpPr txBox="1"/>
          <p:nvPr/>
        </p:nvSpPr>
        <p:spPr>
          <a:xfrm>
            <a:off x="1234112" y="1849132"/>
            <a:ext cx="5952299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tangkisan dalam: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Buka kedua kaki selebar bahu.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awal kedua tangan berada di samping badan.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Putar tangan kiri dari bawah ke depan setinggi siku.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Angkat tangan kanan ke depan perut secara bersamaan dengan gerakan tangan kiri.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8C6A49A-375D-D5A8-B29C-47E36EE26E73}"/>
              </a:ext>
            </a:extLst>
          </p:cNvPr>
          <p:cNvGrpSpPr/>
          <p:nvPr/>
        </p:nvGrpSpPr>
        <p:grpSpPr>
          <a:xfrm>
            <a:off x="7349543" y="1368012"/>
            <a:ext cx="2747493" cy="3525960"/>
            <a:chOff x="5791200" y="1081053"/>
            <a:chExt cx="2438400" cy="298139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1AFC7FC-6930-444C-D503-B7039802B7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152" r="10979" b="5025"/>
            <a:stretch/>
          </p:blipFill>
          <p:spPr>
            <a:xfrm>
              <a:off x="6248400" y="1081053"/>
              <a:ext cx="1981200" cy="2981393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CD14328C-3113-D6D4-C435-09060C0ABD61}"/>
                </a:ext>
              </a:extLst>
            </p:cNvPr>
            <p:cNvSpPr/>
            <p:nvPr/>
          </p:nvSpPr>
          <p:spPr>
            <a:xfrm flipV="1">
              <a:off x="5791200" y="1458536"/>
              <a:ext cx="1981200" cy="1189414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56035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B82F319-8E43-9F93-7D33-563AD483EE0A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245FC7-59F6-D2B3-8B0C-E9D3AB3C6C90}"/>
              </a:ext>
            </a:extLst>
          </p:cNvPr>
          <p:cNvSpPr txBox="1"/>
          <p:nvPr/>
        </p:nvSpPr>
        <p:spPr>
          <a:xfrm>
            <a:off x="7906276" y="5141763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Tangkisan Atas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FBEF9-D4AA-347E-240A-F4AC81A656B7}"/>
              </a:ext>
            </a:extLst>
          </p:cNvPr>
          <p:cNvSpPr txBox="1"/>
          <p:nvPr/>
        </p:nvSpPr>
        <p:spPr>
          <a:xfrm>
            <a:off x="898507" y="1596443"/>
            <a:ext cx="640749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atas: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Buka kedua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awal kedua tangan mengepal.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Angkat tangan kanan ke atas kepala melewati depan dahi, posisi kepalan menghadap keluar.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kiri bergerak mengimbangi tangan kanan.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Pusatkan perhatian ke serangan yang datang.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Tangkisan atas digunakan untuk menangkis serangan dari depan atas.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B4B0956-F36A-AB16-A7ED-DE5E600C7892}"/>
              </a:ext>
            </a:extLst>
          </p:cNvPr>
          <p:cNvGrpSpPr/>
          <p:nvPr/>
        </p:nvGrpSpPr>
        <p:grpSpPr>
          <a:xfrm>
            <a:off x="7130324" y="991673"/>
            <a:ext cx="2795329" cy="4034324"/>
            <a:chOff x="5562600" y="518222"/>
            <a:chExt cx="2455491" cy="359799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EA50A3F-E503-FE86-DDCA-CCE25801F6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0" r="47843" b="4074"/>
            <a:stretch/>
          </p:blipFill>
          <p:spPr>
            <a:xfrm>
              <a:off x="6078111" y="895350"/>
              <a:ext cx="1939980" cy="3220864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769D648C-ED28-06DE-3727-3CD890AEFCB9}"/>
                </a:ext>
              </a:extLst>
            </p:cNvPr>
            <p:cNvSpPr/>
            <p:nvPr/>
          </p:nvSpPr>
          <p:spPr>
            <a:xfrm flipV="1">
              <a:off x="5562600" y="518222"/>
              <a:ext cx="1981200" cy="1189414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2422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BF34B3-E18A-B946-B1A0-1425C0A93CF3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A35C79-B2BD-9201-3C69-88FEC70A72E2}"/>
              </a:ext>
            </a:extLst>
          </p:cNvPr>
          <p:cNvSpPr txBox="1"/>
          <p:nvPr/>
        </p:nvSpPr>
        <p:spPr>
          <a:xfrm>
            <a:off x="7489745" y="5067756"/>
            <a:ext cx="23356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Tangkisan Bawah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C8B90-5C96-8F88-651E-0C372739A8FC}"/>
              </a:ext>
            </a:extLst>
          </p:cNvPr>
          <p:cNvSpPr txBox="1"/>
          <p:nvPr/>
        </p:nvSpPr>
        <p:spPr>
          <a:xfrm>
            <a:off x="946240" y="1551116"/>
            <a:ext cx="6098503" cy="3584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bawah: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Buka kedua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Sabetkan salah satu tangan ke bawah, arahkan dari depan ke samping.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Tangan yang satunya mengimbangi gerakan.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Pusatkan perhatian ke serangan yang datang.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Tangkisan bawah digunakan untuk menangkis serangan yang datangnya dari depan bawah.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A924E30-C538-BF6C-5155-87A4B79E366A}"/>
              </a:ext>
            </a:extLst>
          </p:cNvPr>
          <p:cNvGrpSpPr/>
          <p:nvPr/>
        </p:nvGrpSpPr>
        <p:grpSpPr>
          <a:xfrm>
            <a:off x="5711820" y="1499837"/>
            <a:ext cx="3904077" cy="3584058"/>
            <a:chOff x="4689837" y="1141260"/>
            <a:chExt cx="3463563" cy="305802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9AFD489-8002-0E66-01AD-B6134CC08C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5" t="5555" r="50000" b="4075"/>
            <a:stretch/>
          </p:blipFill>
          <p:spPr>
            <a:xfrm>
              <a:off x="6248400" y="1141260"/>
              <a:ext cx="1905000" cy="3058026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DF4966F9-7C0F-B2C0-A79D-372AF4DD9946}"/>
                </a:ext>
              </a:extLst>
            </p:cNvPr>
            <p:cNvSpPr/>
            <p:nvPr/>
          </p:nvSpPr>
          <p:spPr>
            <a:xfrm rot="3930898">
              <a:off x="5724930" y="1326432"/>
              <a:ext cx="904240" cy="2974425"/>
            </a:xfrm>
            <a:prstGeom prst="arc">
              <a:avLst>
                <a:gd name="adj1" fmla="val 16200000"/>
                <a:gd name="adj2" fmla="val 19714161"/>
              </a:avLst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79233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184CEC-B69C-9B13-68C7-F5879302884A}"/>
              </a:ext>
            </a:extLst>
          </p:cNvPr>
          <p:cNvSpPr/>
          <p:nvPr/>
        </p:nvSpPr>
        <p:spPr>
          <a:xfrm>
            <a:off x="218111" y="74018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D2DFB-B0FC-6BBA-3AC3-49DD69517871}"/>
              </a:ext>
            </a:extLst>
          </p:cNvPr>
          <p:cNvSpPr txBox="1"/>
          <p:nvPr/>
        </p:nvSpPr>
        <p:spPr>
          <a:xfrm>
            <a:off x="927279" y="1720840"/>
            <a:ext cx="694600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luar: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tengah, kedua tangan mengepal di pinggang atau genggaman di depan ulu hati.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tangkisan dengan tangan kanan dan kiri bergantian ke samping kanan atau kiri luar.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Saat menangkis, posisi tangan kuat, siku sedikit dilipat (kondisional, menggenggam atau telapak tangan terbuka dengan jari-jari rapat).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berulang-ulang baik menggunakan tangan kanan maupun tangan kiri.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Tetaplah menjaga keseimbangan tubuh saat melakukan tangkisan atau selesai menangkis.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34C27-A512-27F7-C546-6EE3506ADDDA}"/>
              </a:ext>
            </a:extLst>
          </p:cNvPr>
          <p:cNvGrpSpPr/>
          <p:nvPr/>
        </p:nvGrpSpPr>
        <p:grpSpPr>
          <a:xfrm>
            <a:off x="8066711" y="1799413"/>
            <a:ext cx="2120478" cy="3880170"/>
            <a:chOff x="6289426" y="1048391"/>
            <a:chExt cx="1475041" cy="301405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28A2B56-823F-0F5B-E7ED-72150BB4062C}"/>
                </a:ext>
              </a:extLst>
            </p:cNvPr>
            <p:cNvGrpSpPr/>
            <p:nvPr/>
          </p:nvGrpSpPr>
          <p:grpSpPr>
            <a:xfrm>
              <a:off x="6400800" y="1081053"/>
              <a:ext cx="1363667" cy="2981393"/>
              <a:chOff x="6400800" y="1081053"/>
              <a:chExt cx="1363667" cy="2981393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F68D967-AE5A-5956-C082-2F35991737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63" r="59479" b="5025"/>
              <a:stretch/>
            </p:blipFill>
            <p:spPr>
              <a:xfrm>
                <a:off x="6477000" y="1081053"/>
                <a:ext cx="1287467" cy="2981393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35251DEA-6786-040B-101A-0BF92B62D2E8}"/>
                  </a:ext>
                </a:extLst>
              </p:cNvPr>
              <p:cNvSpPr/>
              <p:nvPr/>
            </p:nvSpPr>
            <p:spPr>
              <a:xfrm flipV="1">
                <a:off x="6400800" y="1411674"/>
                <a:ext cx="487017" cy="798976"/>
              </a:xfrm>
              <a:prstGeom prst="arc">
                <a:avLst>
                  <a:gd name="adj1" fmla="val 12640477"/>
                  <a:gd name="adj2" fmla="val 698756"/>
                </a:avLst>
              </a:prstGeom>
              <a:ln w="12700">
                <a:solidFill>
                  <a:srgbClr val="7030A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82C9E86-52DF-F8EF-63DD-A9ECE4E5F900}"/>
                </a:ext>
              </a:extLst>
            </p:cNvPr>
            <p:cNvSpPr/>
            <p:nvPr/>
          </p:nvSpPr>
          <p:spPr>
            <a:xfrm>
              <a:off x="6289426" y="1048391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9633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550628"/>
            <a:chOff x="0" y="1847850"/>
            <a:chExt cx="4038600" cy="341297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070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Regulasi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kegiatan</a:t>
              </a:r>
              <a:endParaRPr lang="en-US" sz="2000" dirty="0">
                <a:latin typeface="Calibri" pitchFamily="34" charset="0"/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sehari-hari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  <a:endParaRPr lang="id-ID" sz="2000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id-ID" sz="2000" b="1" dirty="0">
                  <a:latin typeface="Calibri" pitchFamily="34" charset="0"/>
                  <a:cs typeface="Calibri" pitchFamily="34" charset="0"/>
                </a:rPr>
                <a:t>Bernalar kritis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Merefleksi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pemikiran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proses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berpikir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membaca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kekuatan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kelemahan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lawan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839AF09-2D4E-56F5-8AE6-09B7D3690D28}"/>
              </a:ext>
            </a:extLst>
          </p:cNvPr>
          <p:cNvSpPr/>
          <p:nvPr/>
        </p:nvSpPr>
        <p:spPr>
          <a:xfrm>
            <a:off x="152400" y="750836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1784E2-5283-6E02-639F-6EA3EB8D0B81}"/>
              </a:ext>
            </a:extLst>
          </p:cNvPr>
          <p:cNvSpPr txBox="1"/>
          <p:nvPr/>
        </p:nvSpPr>
        <p:spPr>
          <a:xfrm>
            <a:off x="717996" y="1476141"/>
            <a:ext cx="673887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dalam: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tengah, kedua tangan mengepal di pinggang atau genggaman di depan ulu hati.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tangkisan dengan tangan kanan dan kiri bergantian di depan dada.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Saat menangkis, posisi tangan kuat, siku sedikit dilipat (kondisional, menggenggam atau telapak tangan terbuka dengan jari-jari rapat).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berulang-ulang baik menggunakan tangan kanan maupun tangan kiri.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Tetaplah menjaga keseimbangan tubuh saat melakukan tangkisan atau selesai menangkis.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A58B72C-A2B0-3305-90BD-2916DDDE9A53}"/>
              </a:ext>
            </a:extLst>
          </p:cNvPr>
          <p:cNvGrpSpPr/>
          <p:nvPr/>
        </p:nvGrpSpPr>
        <p:grpSpPr>
          <a:xfrm>
            <a:off x="7696200" y="1832075"/>
            <a:ext cx="2928870" cy="3564173"/>
            <a:chOff x="5791200" y="1081053"/>
            <a:chExt cx="2438400" cy="298139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AEFC20F-BCEE-A9FD-13A8-A3FA3926EF2E}"/>
                </a:ext>
              </a:extLst>
            </p:cNvPr>
            <p:cNvGrpSpPr/>
            <p:nvPr/>
          </p:nvGrpSpPr>
          <p:grpSpPr>
            <a:xfrm>
              <a:off x="5791200" y="1081053"/>
              <a:ext cx="2438400" cy="2981393"/>
              <a:chOff x="5791200" y="1081053"/>
              <a:chExt cx="2438400" cy="2981393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6E1FF88-9BD2-DBC8-9288-A7D0B9366E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152" r="10979" b="5025"/>
              <a:stretch/>
            </p:blipFill>
            <p:spPr>
              <a:xfrm>
                <a:off x="6248400" y="1081053"/>
                <a:ext cx="1981200" cy="2981393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6B21B979-2299-D502-CEA8-0CDAA535F4C3}"/>
                  </a:ext>
                </a:extLst>
              </p:cNvPr>
              <p:cNvSpPr/>
              <p:nvPr/>
            </p:nvSpPr>
            <p:spPr>
              <a:xfrm flipV="1">
                <a:off x="5791200" y="1458536"/>
                <a:ext cx="1981200" cy="1189414"/>
              </a:xfrm>
              <a:prstGeom prst="arc">
                <a:avLst/>
              </a:prstGeom>
              <a:ln w="12700">
                <a:solidFill>
                  <a:srgbClr val="7030A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D8804B8-FFB3-85D4-18CC-B0F1E4762E85}"/>
                </a:ext>
              </a:extLst>
            </p:cNvPr>
            <p:cNvSpPr/>
            <p:nvPr/>
          </p:nvSpPr>
          <p:spPr>
            <a:xfrm>
              <a:off x="7062637" y="1657350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86988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8B64B59-E589-8393-9E2B-6FAFEB16110E}"/>
              </a:ext>
            </a:extLst>
          </p:cNvPr>
          <p:cNvSpPr/>
          <p:nvPr/>
        </p:nvSpPr>
        <p:spPr>
          <a:xfrm>
            <a:off x="268448" y="74394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68E74F-DC0C-1D61-0FD0-23E2DBF250E4}"/>
              </a:ext>
            </a:extLst>
          </p:cNvPr>
          <p:cNvSpPr txBox="1"/>
          <p:nvPr/>
        </p:nvSpPr>
        <p:spPr>
          <a:xfrm>
            <a:off x="759854" y="1859339"/>
            <a:ext cx="640509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atas: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tengah, kedua tangan mengepal di pinggang atau genggaman di depan ulu hati.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tangkisan dengan tangan kanan dan kiri bergantian di atas kepala melewati dahi.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Saat menangkis, posisi tangan kuat, mengepal, siku dilipat.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berulang-ulang baik menggunakan tangan kanan maupun tangan kiri.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Tetaplah menjaga keseimbangan tubuh saat melakukan tangkisan atau selesai menangkis.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1E856B-50E1-500A-1AB4-DBF90364DED0}"/>
              </a:ext>
            </a:extLst>
          </p:cNvPr>
          <p:cNvGrpSpPr/>
          <p:nvPr/>
        </p:nvGrpSpPr>
        <p:grpSpPr>
          <a:xfrm>
            <a:off x="7219821" y="1520786"/>
            <a:ext cx="2950335" cy="4155930"/>
            <a:chOff x="5562600" y="518222"/>
            <a:chExt cx="2455491" cy="359799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4195A09-5A23-7EAD-A18C-FFEDDA84DB96}"/>
                </a:ext>
              </a:extLst>
            </p:cNvPr>
            <p:cNvGrpSpPr/>
            <p:nvPr/>
          </p:nvGrpSpPr>
          <p:grpSpPr>
            <a:xfrm>
              <a:off x="5562600" y="518222"/>
              <a:ext cx="2455491" cy="3597992"/>
              <a:chOff x="5562600" y="518222"/>
              <a:chExt cx="2455491" cy="359799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8F2A9EA-BBC1-A356-62CA-FDE6AF4ECB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10" r="47843" b="4074"/>
              <a:stretch/>
            </p:blipFill>
            <p:spPr>
              <a:xfrm>
                <a:off x="6078111" y="895350"/>
                <a:ext cx="1939980" cy="3220864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424AE928-D53D-F221-E145-F970F1787C3E}"/>
                  </a:ext>
                </a:extLst>
              </p:cNvPr>
              <p:cNvSpPr/>
              <p:nvPr/>
            </p:nvSpPr>
            <p:spPr>
              <a:xfrm flipV="1">
                <a:off x="5562600" y="518222"/>
                <a:ext cx="1981200" cy="1189414"/>
              </a:xfrm>
              <a:prstGeom prst="arc">
                <a:avLst/>
              </a:prstGeom>
              <a:ln w="12700">
                <a:solidFill>
                  <a:srgbClr val="7030A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9BB243F-3B1A-C6C2-143A-E58D3CBC024C}"/>
                </a:ext>
              </a:extLst>
            </p:cNvPr>
            <p:cNvSpPr/>
            <p:nvPr/>
          </p:nvSpPr>
          <p:spPr>
            <a:xfrm>
              <a:off x="6707756" y="794060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64869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3F558F2-0F0E-5721-24B8-7C62AA4B1F15}"/>
              </a:ext>
            </a:extLst>
          </p:cNvPr>
          <p:cNvSpPr/>
          <p:nvPr/>
        </p:nvSpPr>
        <p:spPr>
          <a:xfrm>
            <a:off x="216795" y="644977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069A24-803B-2901-4E3C-3E1BFA79A44E}"/>
              </a:ext>
            </a:extLst>
          </p:cNvPr>
          <p:cNvSpPr txBox="1"/>
          <p:nvPr/>
        </p:nvSpPr>
        <p:spPr>
          <a:xfrm>
            <a:off x="768439" y="1653859"/>
            <a:ext cx="637653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tangkisan bawah: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dengan kuda-kuda tengah, kedua tangan mengepal di pinggang atau genggaman di depan ulu hati.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tangkisan dengan tangan kanan dan kiri bergantian di depan dada.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Saat menangkis, posisi tangan kuat, mengepal, siku lurus.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Lakukan berulang-ulang baik menggunakan tangan kanan maupun tangan kiri.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Tetaplah menjaga keseimbangan tubuh saat melakukan tangkisan atau selesai menangkis.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BA5AB3C-F9F2-F008-D5FF-BB2467EA1E04}"/>
              </a:ext>
            </a:extLst>
          </p:cNvPr>
          <p:cNvGrpSpPr/>
          <p:nvPr/>
        </p:nvGrpSpPr>
        <p:grpSpPr>
          <a:xfrm>
            <a:off x="6089560" y="1899258"/>
            <a:ext cx="3865809" cy="3561384"/>
            <a:chOff x="4724400" y="871237"/>
            <a:chExt cx="3463563" cy="305802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69ED6C2-B4C6-204B-059E-CAEF71D3614F}"/>
                </a:ext>
              </a:extLst>
            </p:cNvPr>
            <p:cNvGrpSpPr/>
            <p:nvPr/>
          </p:nvGrpSpPr>
          <p:grpSpPr>
            <a:xfrm>
              <a:off x="4724400" y="871237"/>
              <a:ext cx="3463563" cy="3058026"/>
              <a:chOff x="4689837" y="1141260"/>
              <a:chExt cx="3463563" cy="3058026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B90A77A-DC65-71FF-4113-D128CD7F76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55" t="5555" r="50000" b="4075"/>
              <a:stretch/>
            </p:blipFill>
            <p:spPr>
              <a:xfrm>
                <a:off x="6248400" y="1141260"/>
                <a:ext cx="1905000" cy="3058026"/>
              </a:xfrm>
              <a:prstGeom prst="rect">
                <a:avLst/>
              </a:prstGeom>
            </p:spPr>
          </p:pic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EB723F25-273D-ED56-77FB-31C2C2F8CF90}"/>
                  </a:ext>
                </a:extLst>
              </p:cNvPr>
              <p:cNvSpPr/>
              <p:nvPr/>
            </p:nvSpPr>
            <p:spPr>
              <a:xfrm rot="3930898">
                <a:off x="5724930" y="1326432"/>
                <a:ext cx="904240" cy="2974425"/>
              </a:xfrm>
              <a:prstGeom prst="arc">
                <a:avLst>
                  <a:gd name="adj1" fmla="val 16200000"/>
                  <a:gd name="adj2" fmla="val 19714161"/>
                </a:avLst>
              </a:prstGeom>
              <a:ln w="12700">
                <a:solidFill>
                  <a:srgbClr val="7030A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64FB02-B967-AE06-C538-8B2F11029B99}"/>
                </a:ext>
              </a:extLst>
            </p:cNvPr>
            <p:cNvSpPr/>
            <p:nvPr/>
          </p:nvSpPr>
          <p:spPr>
            <a:xfrm>
              <a:off x="6539555" y="2056999"/>
              <a:ext cx="709763" cy="637737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624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Tangkisan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10.01">
            <a:hlinkClick r:id="" action="ppaction://media"/>
            <a:extLst>
              <a:ext uri="{FF2B5EF4-FFF2-40B4-BE49-F238E27FC236}">
                <a16:creationId xmlns:a16="http://schemas.microsoft.com/office/drawing/2014/main" id="{CF710486-D46B-B9FF-B43D-20043F36AE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1915" y="1463629"/>
            <a:ext cx="8775031" cy="493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4D6B1F4-82AD-EE6A-00F0-83DA0D654F2F}"/>
              </a:ext>
            </a:extLst>
          </p:cNvPr>
          <p:cNvSpPr/>
          <p:nvPr/>
        </p:nvSpPr>
        <p:spPr>
          <a:xfrm>
            <a:off x="152400" y="104318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A3DD43-1D20-5969-95D5-AE41B334CB96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 Elakan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9EE30-A6D6-68A0-15E0-54ECEE4A7876}"/>
              </a:ext>
            </a:extLst>
          </p:cNvPr>
          <p:cNvSpPr txBox="1"/>
          <p:nvPr/>
        </p:nvSpPr>
        <p:spPr>
          <a:xfrm>
            <a:off x="7451134" y="5190978"/>
            <a:ext cx="2109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>
                <a:latin typeface="Arial" panose="020B0604020202020204" pitchFamily="34" charset="0"/>
                <a:cs typeface="Arial" pitchFamily="34" charset="0"/>
              </a:rPr>
              <a:t>Elakan Bawah</a:t>
            </a:r>
            <a:endParaRPr lang="en-US" sz="18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5E8C94-4EC3-667E-560F-03E68B7142F4}"/>
              </a:ext>
            </a:extLst>
          </p:cNvPr>
          <p:cNvSpPr txBox="1"/>
          <p:nvPr/>
        </p:nvSpPr>
        <p:spPr>
          <a:xfrm>
            <a:off x="1203834" y="1996734"/>
            <a:ext cx="5529557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elakan bawah: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Lakukan sikap kuda-kuda kanan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Ubah posisi tubuh agar lebih rendah daripada posisi semula.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tangan menyesuaikan.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arah lawan.</a:t>
            </a:r>
            <a:endParaRPr lang="en-ID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5BF980F-7DD9-02EF-D7CA-0EA9A4EE8A12}"/>
              </a:ext>
            </a:extLst>
          </p:cNvPr>
          <p:cNvGrpSpPr/>
          <p:nvPr/>
        </p:nvGrpSpPr>
        <p:grpSpPr>
          <a:xfrm>
            <a:off x="6719135" y="1442434"/>
            <a:ext cx="2605169" cy="3533965"/>
            <a:chOff x="5869129" y="907244"/>
            <a:chExt cx="2200111" cy="315153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D0C42C5-7326-0B46-4BAD-BD4CC5E15B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56" t="11481" r="9031" b="10000"/>
            <a:stretch/>
          </p:blipFill>
          <p:spPr>
            <a:xfrm>
              <a:off x="6088581" y="907244"/>
              <a:ext cx="1980659" cy="3151536"/>
            </a:xfrm>
            <a:prstGeom prst="rect">
              <a:avLst/>
            </a:prstGeom>
          </p:spPr>
        </p:pic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D07EC0CA-B3EA-BE2A-9B17-675FF0A8F6CA}"/>
                </a:ext>
              </a:extLst>
            </p:cNvPr>
            <p:cNvSpPr/>
            <p:nvPr/>
          </p:nvSpPr>
          <p:spPr>
            <a:xfrm rot="1558200" flipV="1">
              <a:off x="5869129" y="1807204"/>
              <a:ext cx="1842184" cy="741018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7C714F29-A04B-13F7-8F4D-CA5B58F3388A}"/>
                </a:ext>
              </a:extLst>
            </p:cNvPr>
            <p:cNvSpPr/>
            <p:nvPr/>
          </p:nvSpPr>
          <p:spPr>
            <a:xfrm rot="20518710" flipV="1">
              <a:off x="6559974" y="1348617"/>
              <a:ext cx="1366203" cy="724777"/>
            </a:xfrm>
            <a:prstGeom prst="arc">
              <a:avLst>
                <a:gd name="adj1" fmla="val 16200000"/>
                <a:gd name="adj2" fmla="val 361504"/>
              </a:avLst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41922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208426-7D4A-ACB9-A56C-B5CE66F936F1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E0D8B6-ABB8-9697-DD42-B9A8E156F9A9}"/>
              </a:ext>
            </a:extLst>
          </p:cNvPr>
          <p:cNvSpPr txBox="1"/>
          <p:nvPr/>
        </p:nvSpPr>
        <p:spPr>
          <a:xfrm>
            <a:off x="8019110" y="5235017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Elakan Atas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FFA13C-261D-4526-78FC-37062C0897D6}"/>
              </a:ext>
            </a:extLst>
          </p:cNvPr>
          <p:cNvSpPr txBox="1"/>
          <p:nvPr/>
        </p:nvSpPr>
        <p:spPr>
          <a:xfrm>
            <a:off x="791405" y="1851606"/>
            <a:ext cx="6185993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elakan atas: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Melompat ke atas atau mengangkat kedua kaki dengan tungkai ditekuk.</a:t>
            </a:r>
            <a:r>
              <a:rPr lang="fi-FI" sz="2000" dirty="0"/>
              <a:t> </a:t>
            </a:r>
            <a:endParaRPr lang="id-ID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i-FI" sz="2000" dirty="0"/>
              <a:t>Pada saat mendarat, usahakan posisi kaki menyilang.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i-FI" sz="2000" dirty="0"/>
              <a:t>Posisi tangan tetap waspada.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6EACBA-7DF1-9850-0910-0898C8DA8D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1" t="8518" r="55919" b="2593"/>
          <a:stretch/>
        </p:blipFill>
        <p:spPr>
          <a:xfrm>
            <a:off x="7624294" y="1564286"/>
            <a:ext cx="1957724" cy="367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5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F016EF-3373-3AB1-1893-E508C537049A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9578BC-E712-1BA2-29EF-FA9E85A2AF1E}"/>
              </a:ext>
            </a:extLst>
          </p:cNvPr>
          <p:cNvSpPr txBox="1"/>
          <p:nvPr/>
        </p:nvSpPr>
        <p:spPr>
          <a:xfrm>
            <a:off x="7758913" y="4829224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Elakan Samping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D22FE4-802C-1FBD-72EA-315E516F018C}"/>
              </a:ext>
            </a:extLst>
          </p:cNvPr>
          <p:cNvSpPr txBox="1"/>
          <p:nvPr/>
        </p:nvSpPr>
        <p:spPr>
          <a:xfrm>
            <a:off x="894652" y="1662194"/>
            <a:ext cx="6108249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elakan samping: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Sikap kaki kuda-kuda tengah dan badan dipindahkan ke samping kanan atau kiri dengan mengubah sikap tungkai atau kuda-kuda.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Sikap tubuh dan sikap tangan waspada.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tetap fokus ke arah lawan.</a:t>
            </a:r>
            <a:endParaRPr lang="en-ID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C45B319-8A30-297F-B2F2-24B12E39A0CA}"/>
              </a:ext>
            </a:extLst>
          </p:cNvPr>
          <p:cNvGrpSpPr/>
          <p:nvPr/>
        </p:nvGrpSpPr>
        <p:grpSpPr>
          <a:xfrm>
            <a:off x="6679677" y="1004552"/>
            <a:ext cx="3092320" cy="3859771"/>
            <a:chOff x="5715000" y="747005"/>
            <a:chExt cx="2639709" cy="330065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99B8D4C-CB5E-4277-91F5-2F9B156D95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78" t="-4730" r="9254" b="9686"/>
            <a:stretch/>
          </p:blipFill>
          <p:spPr>
            <a:xfrm>
              <a:off x="6525909" y="747005"/>
              <a:ext cx="1828800" cy="3300657"/>
            </a:xfrm>
            <a:prstGeom prst="rect">
              <a:avLst/>
            </a:prstGeom>
          </p:spPr>
        </p:pic>
        <p:sp>
          <p:nvSpPr>
            <p:cNvPr id="9" name="Arc 8">
              <a:extLst>
                <a:ext uri="{FF2B5EF4-FFF2-40B4-BE49-F238E27FC236}">
                  <a16:creationId xmlns:a16="http://schemas.microsoft.com/office/drawing/2014/main" id="{4AC5AC56-DF17-D1EA-BFCF-D5A3EF20D7F9}"/>
                </a:ext>
              </a:extLst>
            </p:cNvPr>
            <p:cNvSpPr/>
            <p:nvPr/>
          </p:nvSpPr>
          <p:spPr>
            <a:xfrm flipV="1">
              <a:off x="5715000" y="1283596"/>
              <a:ext cx="1981200" cy="1189414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2150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8D20F55-3C05-BE21-ACFC-41DFBD31CE25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F65F6F-01D5-099C-934F-E5D23AEBB19B}"/>
              </a:ext>
            </a:extLst>
          </p:cNvPr>
          <p:cNvSpPr txBox="1"/>
          <p:nvPr/>
        </p:nvSpPr>
        <p:spPr>
          <a:xfrm>
            <a:off x="7523717" y="5152438"/>
            <a:ext cx="2109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>
                <a:latin typeface="Arial" panose="020B0604020202020204" pitchFamily="34" charset="0"/>
                <a:cs typeface="Arial" pitchFamily="34" charset="0"/>
              </a:rPr>
              <a:t>Elakan Berputar</a:t>
            </a:r>
            <a:endParaRPr lang="en-US" sz="18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959D6C-C165-9E2E-33E0-481235B54F30}"/>
              </a:ext>
            </a:extLst>
          </p:cNvPr>
          <p:cNvSpPr txBox="1"/>
          <p:nvPr/>
        </p:nvSpPr>
        <p:spPr>
          <a:xfrm>
            <a:off x="997080" y="1706997"/>
            <a:ext cx="5529557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elakan berputar: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Dimulai dari kuda-kuda depan, pindahkan badan ke belakang dengan cara sambil memutar badan ke belakang.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Mengelak dengan memutar tubuh ½ putaran.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Geser kaki ½ lingkaran ke kanan atau kiri serong.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81598D-9841-CDBF-9BDA-3783FFFF8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7" t="5555" r="54314" b="7038"/>
          <a:stretch/>
        </p:blipFill>
        <p:spPr>
          <a:xfrm>
            <a:off x="7523717" y="1466292"/>
            <a:ext cx="1840456" cy="374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8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C80CD28-2872-47A1-79C1-CAF891E05394}"/>
              </a:ext>
            </a:extLst>
          </p:cNvPr>
          <p:cNvSpPr/>
          <p:nvPr/>
        </p:nvSpPr>
        <p:spPr>
          <a:xfrm>
            <a:off x="319826" y="54170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3EFF2A-7692-7785-DCEC-2C52B346D9C0}"/>
              </a:ext>
            </a:extLst>
          </p:cNvPr>
          <p:cNvGrpSpPr/>
          <p:nvPr/>
        </p:nvGrpSpPr>
        <p:grpSpPr>
          <a:xfrm>
            <a:off x="868251" y="1691439"/>
            <a:ext cx="2609045" cy="3691929"/>
            <a:chOff x="5869129" y="907244"/>
            <a:chExt cx="2200111" cy="315153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C300587-8A43-0CF3-A74A-B962AE0011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56" t="11481" r="9031" b="10000"/>
            <a:stretch/>
          </p:blipFill>
          <p:spPr>
            <a:xfrm>
              <a:off x="6088581" y="907244"/>
              <a:ext cx="1980659" cy="3151536"/>
            </a:xfrm>
            <a:prstGeom prst="rect">
              <a:avLst/>
            </a:prstGeom>
          </p:spPr>
        </p:pic>
        <p:sp>
          <p:nvSpPr>
            <p:cNvPr id="7" name="Arc 6">
              <a:extLst>
                <a:ext uri="{FF2B5EF4-FFF2-40B4-BE49-F238E27FC236}">
                  <a16:creationId xmlns:a16="http://schemas.microsoft.com/office/drawing/2014/main" id="{3EDE5DC3-3DFC-57BA-9B96-5191DA96C181}"/>
                </a:ext>
              </a:extLst>
            </p:cNvPr>
            <p:cNvSpPr/>
            <p:nvPr/>
          </p:nvSpPr>
          <p:spPr>
            <a:xfrm rot="1558200" flipV="1">
              <a:off x="5869129" y="1807204"/>
              <a:ext cx="1842184" cy="741018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1466DB46-30B0-3992-EEC8-E974D4EEAB0B}"/>
                </a:ext>
              </a:extLst>
            </p:cNvPr>
            <p:cNvSpPr/>
            <p:nvPr/>
          </p:nvSpPr>
          <p:spPr>
            <a:xfrm rot="20518710" flipV="1">
              <a:off x="6559974" y="1348617"/>
              <a:ext cx="1366203" cy="724777"/>
            </a:xfrm>
            <a:prstGeom prst="arc">
              <a:avLst>
                <a:gd name="adj1" fmla="val 16200000"/>
                <a:gd name="adj2" fmla="val 361504"/>
              </a:avLst>
            </a:prstGeom>
            <a:ln w="1270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99E1864-C07C-531B-89A1-82F2F4F0E04B}"/>
              </a:ext>
            </a:extLst>
          </p:cNvPr>
          <p:cNvSpPr txBox="1"/>
          <p:nvPr/>
        </p:nvSpPr>
        <p:spPr>
          <a:xfrm>
            <a:off x="3866653" y="2224062"/>
            <a:ext cx="7117724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Elakan bawah dilakukan apabila terjadi serangan ke tubuh bagian atas.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Caranya, mengubah posisi tubuh agar lebih rendah daripada posisi semula, pandangan fokus ke arah lawan.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35299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26CDA51-F465-7609-145A-87D98D91DBDE}"/>
              </a:ext>
            </a:extLst>
          </p:cNvPr>
          <p:cNvSpPr/>
          <p:nvPr/>
        </p:nvSpPr>
        <p:spPr>
          <a:xfrm>
            <a:off x="123960" y="701546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882AE6-6D4F-0054-4059-AFC42B7543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1" t="8518" r="55919" b="2593"/>
          <a:stretch/>
        </p:blipFill>
        <p:spPr>
          <a:xfrm>
            <a:off x="1534656" y="1752600"/>
            <a:ext cx="2122944" cy="39805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2DA168-6D95-121D-9EB5-9FB90693C488}"/>
              </a:ext>
            </a:extLst>
          </p:cNvPr>
          <p:cNvSpPr txBox="1"/>
          <p:nvPr/>
        </p:nvSpPr>
        <p:spPr>
          <a:xfrm>
            <a:off x="4048260" y="2365568"/>
            <a:ext cx="6190444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Elakan atas dilakukan apabila terjadi serangan ke badan bagian bawah.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Caranya, melompat ke atas atau mengangkat kedua kaki dengan tungkai ditekuk. Pada saat mendarat, usahakan posisi kaki menyilang.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77178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pencak silat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35941" y="4913260"/>
            <a:ext cx="1085302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85AA54E-CD58-5662-2E14-1895CC7B07CA}"/>
              </a:ext>
            </a:extLst>
          </p:cNvPr>
          <p:cNvGrpSpPr/>
          <p:nvPr/>
        </p:nvGrpSpPr>
        <p:grpSpPr>
          <a:xfrm>
            <a:off x="517779" y="2332973"/>
            <a:ext cx="10865494" cy="2658052"/>
            <a:chOff x="517779" y="2332973"/>
            <a:chExt cx="10865494" cy="26580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8786642-0FDA-CB97-3277-18312C414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54" t="2540" r="12120" b="6324"/>
            <a:stretch/>
          </p:blipFill>
          <p:spPr>
            <a:xfrm>
              <a:off x="539248" y="2496017"/>
              <a:ext cx="1124304" cy="249500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37EA355-535A-6302-AA83-A25694BFAB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80" r="61106"/>
            <a:stretch/>
          </p:blipFill>
          <p:spPr>
            <a:xfrm>
              <a:off x="2133270" y="2407599"/>
              <a:ext cx="994847" cy="249176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88D5F37-ADA8-064A-1651-D04F4C7C2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59" b="98909" l="43706" r="78581">
                          <a14:foregroundMark x1="49251" y1="71544" x2="49251" y2="71544"/>
                          <a14:foregroundMark x1="65729" y1="68795" x2="65729" y2="68795"/>
                          <a14:foregroundMark x1="66307" y1="68795" x2="66307" y2="68795"/>
                          <a14:foregroundMark x1="57792" y1="54487" x2="57792" y2="54487"/>
                          <a14:foregroundMark x1="57398" y1="53880" x2="57398" y2="53880"/>
                          <a14:foregroundMark x1="56794" y1="52951" x2="56794" y2="52951"/>
                          <a14:foregroundMark x1="60762" y1="34964" x2="60762" y2="34964"/>
                          <a14:foregroundMark x1="60762" y1="34034" x2="60762" y2="34034"/>
                          <a14:foregroundMark x1="65729" y1="23969" x2="65729" y2="23969"/>
                          <a14:foregroundMark x1="45703" y1="80113" x2="45703" y2="80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06" r="21537"/>
            <a:stretch/>
          </p:blipFill>
          <p:spPr>
            <a:xfrm>
              <a:off x="3439421" y="2332973"/>
              <a:ext cx="1458257" cy="265193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E68F5F2-1EB5-7914-326E-67B1D3971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106" b="94339" l="46613" r="95831">
                          <a14:foregroundMark x1="57817" y1="37121" x2="57817" y2="37121"/>
                          <a14:foregroundMark x1="76655" y1="50101" x2="76655" y2="50101"/>
                          <a14:foregroundMark x1="82361" y1="45977" x2="82361" y2="45977"/>
                          <a14:foregroundMark x1="79130" y1="72503" x2="79130" y2="72503"/>
                          <a14:foregroundMark x1="85018" y1="31217" x2="85018" y2="312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017" t="4656" r="4329" b="4339"/>
            <a:stretch/>
          </p:blipFill>
          <p:spPr>
            <a:xfrm>
              <a:off x="4711247" y="2549467"/>
              <a:ext cx="1935405" cy="228599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DDE5B07-11DF-56CC-23B2-BBAA43BBA2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4" r="47743"/>
            <a:stretch/>
          </p:blipFill>
          <p:spPr>
            <a:xfrm>
              <a:off x="6934852" y="2372688"/>
              <a:ext cx="1487931" cy="251158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AB03480-F12E-8A4D-6E4D-CBA20C43EF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80" t="2674" r="8282" b="13496"/>
            <a:stretch/>
          </p:blipFill>
          <p:spPr>
            <a:xfrm>
              <a:off x="8710983" y="2572086"/>
              <a:ext cx="1405970" cy="219004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8EC7125-D713-2258-E940-73CBE12D7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8" t="3386" r="56032" b="4552"/>
            <a:stretch/>
          </p:blipFill>
          <p:spPr>
            <a:xfrm>
              <a:off x="10117263" y="2470035"/>
              <a:ext cx="1266010" cy="2316894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44C326E-6479-9DCE-E8C1-C25D768CB388}"/>
                </a:ext>
              </a:extLst>
            </p:cNvPr>
            <p:cNvSpPr/>
            <p:nvPr/>
          </p:nvSpPr>
          <p:spPr>
            <a:xfrm>
              <a:off x="517779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1</a:t>
              </a:r>
              <a:endParaRPr lang="en-ID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775A171-8F53-FB80-7637-578AC6F284AD}"/>
                </a:ext>
              </a:extLst>
            </p:cNvPr>
            <p:cNvSpPr/>
            <p:nvPr/>
          </p:nvSpPr>
          <p:spPr>
            <a:xfrm>
              <a:off x="1745275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2</a:t>
              </a:r>
              <a:endParaRPr lang="en-ID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49D811C-2087-B975-8CEF-6BF5459D7E79}"/>
                </a:ext>
              </a:extLst>
            </p:cNvPr>
            <p:cNvSpPr/>
            <p:nvPr/>
          </p:nvSpPr>
          <p:spPr>
            <a:xfrm>
              <a:off x="3506659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3</a:t>
              </a:r>
              <a:endParaRPr lang="en-ID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29CD7ED-0769-D54E-EE6E-6C6A780554FB}"/>
                </a:ext>
              </a:extLst>
            </p:cNvPr>
            <p:cNvSpPr/>
            <p:nvPr/>
          </p:nvSpPr>
          <p:spPr>
            <a:xfrm>
              <a:off x="5768644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4</a:t>
              </a:r>
              <a:endParaRPr lang="en-ID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EE407A9-A1EF-F56C-96D4-ECF09A252309}"/>
                </a:ext>
              </a:extLst>
            </p:cNvPr>
            <p:cNvSpPr/>
            <p:nvPr/>
          </p:nvSpPr>
          <p:spPr>
            <a:xfrm>
              <a:off x="6868063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5</a:t>
              </a:r>
              <a:endParaRPr lang="en-ID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F87FDDD-4956-4339-1C78-EFACE643D9B5}"/>
                </a:ext>
              </a:extLst>
            </p:cNvPr>
            <p:cNvSpPr/>
            <p:nvPr/>
          </p:nvSpPr>
          <p:spPr>
            <a:xfrm>
              <a:off x="8348308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6</a:t>
              </a:r>
              <a:endParaRPr lang="en-ID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8ED713E-731C-04F3-8EFE-4FED923541F2}"/>
                </a:ext>
              </a:extLst>
            </p:cNvPr>
            <p:cNvSpPr/>
            <p:nvPr/>
          </p:nvSpPr>
          <p:spPr>
            <a:xfrm>
              <a:off x="10287484" y="2470035"/>
              <a:ext cx="365904" cy="3676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/>
                <a:t>7</a:t>
              </a:r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8388CCC-37C0-A7F9-EAFC-4E473A5E0997}"/>
              </a:ext>
            </a:extLst>
          </p:cNvPr>
          <p:cNvSpPr/>
          <p:nvPr/>
        </p:nvSpPr>
        <p:spPr>
          <a:xfrm>
            <a:off x="75203" y="797724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A35F31-A66F-31A6-FE23-87C85EBD1D0A}"/>
              </a:ext>
            </a:extLst>
          </p:cNvPr>
          <p:cNvGrpSpPr/>
          <p:nvPr/>
        </p:nvGrpSpPr>
        <p:grpSpPr>
          <a:xfrm>
            <a:off x="1103903" y="1628722"/>
            <a:ext cx="3110424" cy="3834220"/>
            <a:chOff x="5715000" y="747005"/>
            <a:chExt cx="2639709" cy="330065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D7D6C4E-092E-D5AA-328B-F5986EDF33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78" t="-4730" r="9254" b="9686"/>
            <a:stretch/>
          </p:blipFill>
          <p:spPr>
            <a:xfrm>
              <a:off x="6525909" y="747005"/>
              <a:ext cx="1828800" cy="3300657"/>
            </a:xfrm>
            <a:prstGeom prst="rect">
              <a:avLst/>
            </a:prstGeom>
          </p:spPr>
        </p:pic>
        <p:sp>
          <p:nvSpPr>
            <p:cNvPr id="7" name="Arc 6">
              <a:extLst>
                <a:ext uri="{FF2B5EF4-FFF2-40B4-BE49-F238E27FC236}">
                  <a16:creationId xmlns:a16="http://schemas.microsoft.com/office/drawing/2014/main" id="{B9129A8F-BC24-9169-CE1F-F1F7D06F62A1}"/>
                </a:ext>
              </a:extLst>
            </p:cNvPr>
            <p:cNvSpPr/>
            <p:nvPr/>
          </p:nvSpPr>
          <p:spPr>
            <a:xfrm flipV="1">
              <a:off x="5715000" y="1283596"/>
              <a:ext cx="1981200" cy="1189414"/>
            </a:xfrm>
            <a:prstGeom prst="arc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D09BE04-65DE-C136-C499-83A7E3B164AF}"/>
              </a:ext>
            </a:extLst>
          </p:cNvPr>
          <p:cNvSpPr txBox="1"/>
          <p:nvPr/>
        </p:nvSpPr>
        <p:spPr>
          <a:xfrm>
            <a:off x="4214327" y="2364235"/>
            <a:ext cx="6318161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Elakan samping dilakukan apabila terjadi serangan dari arah lurus depan.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Elakan dapat dilakukan ke samping kanan maupun ke samping kiri, bergantung posisi mana yang lebih menguntungkan.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21849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F875120-940B-EBD2-AC41-10DD4BE0102C}"/>
              </a:ext>
            </a:extLst>
          </p:cNvPr>
          <p:cNvSpPr/>
          <p:nvPr/>
        </p:nvSpPr>
        <p:spPr>
          <a:xfrm>
            <a:off x="267773" y="78652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D91015-EFA5-5D66-14F5-A49CAD44C9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7" t="5555" r="54314" b="7038"/>
          <a:stretch/>
        </p:blipFill>
        <p:spPr>
          <a:xfrm>
            <a:off x="2097109" y="2150615"/>
            <a:ext cx="1895341" cy="38560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22624F-D69B-F19A-D8B0-F00EA5B32C38}"/>
              </a:ext>
            </a:extLst>
          </p:cNvPr>
          <p:cNvSpPr txBox="1"/>
          <p:nvPr/>
        </p:nvSpPr>
        <p:spPr>
          <a:xfrm>
            <a:off x="4192073" y="3429000"/>
            <a:ext cx="6278451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Elakan belakang berputar dapat dilakukan apabila terjadi serangan lurus dari depan dan samping.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360884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Elakan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0036130190.0113.01">
            <a:hlinkClick r:id="" action="ppaction://media"/>
            <a:extLst>
              <a:ext uri="{FF2B5EF4-FFF2-40B4-BE49-F238E27FC236}">
                <a16:creationId xmlns:a16="http://schemas.microsoft.com/office/drawing/2014/main" id="{EDBCD8E0-E5BC-7305-4F85-5ED072107B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6084" y="1463629"/>
            <a:ext cx="8646695" cy="486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0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8799AB7-6850-B16F-27D9-BC003486F1D2}"/>
              </a:ext>
            </a:extLst>
          </p:cNvPr>
          <p:cNvSpPr/>
          <p:nvPr/>
        </p:nvSpPr>
        <p:spPr>
          <a:xfrm>
            <a:off x="152400" y="923032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EC0FF0-66B8-07AB-153A-B4F65A917133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 Hindaran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1BCA75-FEA1-4099-EBBC-C4E61792D547}"/>
              </a:ext>
            </a:extLst>
          </p:cNvPr>
          <p:cNvSpPr txBox="1"/>
          <p:nvPr/>
        </p:nvSpPr>
        <p:spPr>
          <a:xfrm>
            <a:off x="1848118" y="4956129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Hindaran Hadap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05E802-3C05-2017-3490-8ACAB965A1F3}"/>
              </a:ext>
            </a:extLst>
          </p:cNvPr>
          <p:cNvSpPr txBox="1"/>
          <p:nvPr/>
        </p:nvSpPr>
        <p:spPr>
          <a:xfrm>
            <a:off x="4267199" y="2485492"/>
            <a:ext cx="6216204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hindaran hadap: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Mulai dari sikap pasang atau sikap awal.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Lakukan hindaran ke kanan, kiri, mundur, dan serong.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Posisi badan tetap menghadap ke arah lawan.</a:t>
            </a:r>
            <a:endParaRPr lang="en-ID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C5030D-E463-7C6C-411E-38B2ADF81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3" t="7037" r="57659" b="5025"/>
          <a:stretch/>
        </p:blipFill>
        <p:spPr>
          <a:xfrm>
            <a:off x="2035323" y="1704706"/>
            <a:ext cx="1735118" cy="321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0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909CC5-269A-8DDC-084A-AEC1D0F46F7A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BDB71A-A144-31A3-E3E9-9825467416CB}"/>
              </a:ext>
            </a:extLst>
          </p:cNvPr>
          <p:cNvSpPr txBox="1"/>
          <p:nvPr/>
        </p:nvSpPr>
        <p:spPr>
          <a:xfrm>
            <a:off x="8173317" y="4929811"/>
            <a:ext cx="21095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Hindaran Sisi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110F75-EB2A-6A3D-DA1E-7E80DF8C01A2}"/>
              </a:ext>
            </a:extLst>
          </p:cNvPr>
          <p:cNvSpPr txBox="1"/>
          <p:nvPr/>
        </p:nvSpPr>
        <p:spPr>
          <a:xfrm>
            <a:off x="1824419" y="2157818"/>
            <a:ext cx="5529557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hindaran sisi: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Mulai dari sikap pasang atau sikap awal.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Langkahkan kaki kanan ke kanan sehingga kuda-kuda pada</a:t>
            </a:r>
            <a:r>
              <a:rPr lang="id-ID" sz="2000" dirty="0"/>
              <a:t> </a:t>
            </a:r>
            <a:r>
              <a:rPr lang="nn-NO" sz="2000" dirty="0"/>
              <a:t>kaki kanan atau sebaliknya.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Posisi badan menyampingi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Pandangan tetap ke arah lawan.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4CC4A0-BCE2-EA86-3CF5-863CDEACBD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8" t="7037" r="13857" b="5025"/>
          <a:stretch/>
        </p:blipFill>
        <p:spPr>
          <a:xfrm>
            <a:off x="7920646" y="1558857"/>
            <a:ext cx="2262629" cy="330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29240A-43EA-AA70-548D-24C83D9E9471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FDFC77-BC4F-0F41-8E77-E92920E52C15}"/>
              </a:ext>
            </a:extLst>
          </p:cNvPr>
          <p:cNvSpPr txBox="1"/>
          <p:nvPr/>
        </p:nvSpPr>
        <p:spPr>
          <a:xfrm>
            <a:off x="6977947" y="5450459"/>
            <a:ext cx="26812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Hindaran Angkat Kaki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15F9C8-95B1-2526-7B15-4680AF3C3986}"/>
              </a:ext>
            </a:extLst>
          </p:cNvPr>
          <p:cNvSpPr txBox="1"/>
          <p:nvPr/>
        </p:nvSpPr>
        <p:spPr>
          <a:xfrm>
            <a:off x="1081245" y="1900746"/>
            <a:ext cx="5529557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hindaran angkat kaki: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Mulai dari sikap pasang atau sikap awal.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Angkat salah satu kaki dan lakukan gerak lanjutan melakukan</a:t>
            </a:r>
            <a:r>
              <a:rPr lang="id-ID" sz="2000" dirty="0"/>
              <a:t> </a:t>
            </a:r>
            <a:r>
              <a:rPr lang="nn-NO" sz="2000" dirty="0"/>
              <a:t>serangan apabila memungkinkan.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Lakukan dengan kaki bergantian, baik dengan maupun</a:t>
            </a:r>
            <a:r>
              <a:rPr lang="id-ID" sz="2000" dirty="0"/>
              <a:t> </a:t>
            </a:r>
            <a:r>
              <a:rPr lang="nn-NO" sz="2000" dirty="0"/>
              <a:t>tanpa meloncat.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6C0808-7B73-918F-E574-0AA6988E3C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7" t="5025" r="56945" b="5025"/>
          <a:stretch/>
        </p:blipFill>
        <p:spPr>
          <a:xfrm>
            <a:off x="7456868" y="1497887"/>
            <a:ext cx="1301978" cy="395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CB2099-D041-EAC6-23A8-68E59DF6595E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F41F2-E123-05B7-FB3B-54D9BEF66C23}"/>
              </a:ext>
            </a:extLst>
          </p:cNvPr>
          <p:cNvSpPr txBox="1"/>
          <p:nvPr/>
        </p:nvSpPr>
        <p:spPr>
          <a:xfrm>
            <a:off x="7321868" y="5399155"/>
            <a:ext cx="2685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Hindaran Kaki Silang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26C77D-D959-53C1-5A7A-555FAF0C88C1}"/>
              </a:ext>
            </a:extLst>
          </p:cNvPr>
          <p:cNvSpPr txBox="1"/>
          <p:nvPr/>
        </p:nvSpPr>
        <p:spPr>
          <a:xfrm>
            <a:off x="1406845" y="1809693"/>
            <a:ext cx="5915023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melakukan hindaran kaki silang: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Mulai dari sikap pasang atau sikap awal.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Silangkan kaki lewat belakang atau depan, menjauhi</a:t>
            </a:r>
            <a:r>
              <a:rPr lang="id-ID" sz="2000" dirty="0"/>
              <a:t> </a:t>
            </a:r>
            <a:r>
              <a:rPr lang="nn-NO" sz="2000" dirty="0"/>
              <a:t>serangan.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n-NO" sz="2000" dirty="0"/>
              <a:t>Pertahankan keseimbangan tubuh dan pandangan fokus</a:t>
            </a:r>
            <a:r>
              <a:rPr lang="id-ID" sz="2000" dirty="0"/>
              <a:t> </a:t>
            </a:r>
            <a:r>
              <a:rPr lang="nn-NO" sz="2000" dirty="0"/>
              <a:t>ke arah lawan.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5AA117-6F2A-46E0-7CFF-49A04D511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5025" r="12304" b="5025"/>
          <a:stretch/>
        </p:blipFill>
        <p:spPr>
          <a:xfrm>
            <a:off x="7499884" y="1236852"/>
            <a:ext cx="1958662" cy="416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35243E-7DE9-F920-35FE-E1590F60A734}"/>
              </a:ext>
            </a:extLst>
          </p:cNvPr>
          <p:cNvSpPr/>
          <p:nvPr/>
        </p:nvSpPr>
        <p:spPr>
          <a:xfrm>
            <a:off x="152400" y="263664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F236E3-5DA5-AA43-13E0-07D3DB91CA9A}"/>
              </a:ext>
            </a:extLst>
          </p:cNvPr>
          <p:cNvSpPr txBox="1"/>
          <p:nvPr/>
        </p:nvSpPr>
        <p:spPr>
          <a:xfrm>
            <a:off x="5004840" y="2714189"/>
            <a:ext cx="5334000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Hindaran hadap dilakukan dengan cara memindahkan kaki sehingga posisi tubuh menghadap lawan.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F96A258-9226-10AC-3850-6BF06CBC58DA}"/>
              </a:ext>
            </a:extLst>
          </p:cNvPr>
          <p:cNvGrpSpPr/>
          <p:nvPr/>
        </p:nvGrpSpPr>
        <p:grpSpPr>
          <a:xfrm>
            <a:off x="1704035" y="1488704"/>
            <a:ext cx="2895290" cy="3880591"/>
            <a:chOff x="582444" y="1085850"/>
            <a:chExt cx="2338604" cy="29166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7FD03E5-BE4B-8D43-5B27-861624CF64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69" t="4486" r="12639" b="640"/>
            <a:stretch/>
          </p:blipFill>
          <p:spPr>
            <a:xfrm>
              <a:off x="582444" y="1085850"/>
              <a:ext cx="865356" cy="29166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382E586-C2E3-21A4-9AEF-C74EA4DABD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03" t="7037" r="57659" b="5025"/>
            <a:stretch/>
          </p:blipFill>
          <p:spPr>
            <a:xfrm>
              <a:off x="1600200" y="1200150"/>
              <a:ext cx="1320848" cy="2450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562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FD65AA4-CF8A-3B0F-6311-EB423EB42A09}"/>
              </a:ext>
            </a:extLst>
          </p:cNvPr>
          <p:cNvSpPr/>
          <p:nvPr/>
        </p:nvSpPr>
        <p:spPr>
          <a:xfrm>
            <a:off x="152400" y="674704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F1DFBD-A327-748C-A84F-48BA0F4F2754}"/>
              </a:ext>
            </a:extLst>
          </p:cNvPr>
          <p:cNvSpPr txBox="1"/>
          <p:nvPr/>
        </p:nvSpPr>
        <p:spPr>
          <a:xfrm>
            <a:off x="4653559" y="2714189"/>
            <a:ext cx="5334000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Hindaran sisi dilakukan dengan cara memindahkan kaki sehingga posisi tubuh menyamping dari lawan.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7DDD6E7-BC4F-5597-1BEF-B6B4C182B899}"/>
              </a:ext>
            </a:extLst>
          </p:cNvPr>
          <p:cNvGrpSpPr/>
          <p:nvPr/>
        </p:nvGrpSpPr>
        <p:grpSpPr>
          <a:xfrm>
            <a:off x="1429556" y="1801915"/>
            <a:ext cx="2999422" cy="3500644"/>
            <a:chOff x="582444" y="1085850"/>
            <a:chExt cx="2545767" cy="29166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51D304C-E1A4-4528-9585-B94405B369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69" t="4486" r="12639" b="640"/>
            <a:stretch/>
          </p:blipFill>
          <p:spPr>
            <a:xfrm>
              <a:off x="582444" y="1085850"/>
              <a:ext cx="865356" cy="29166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4C147D-2BD5-8C3E-1A34-F43F5FD542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58" t="7037" r="13857" b="5025"/>
            <a:stretch/>
          </p:blipFill>
          <p:spPr>
            <a:xfrm>
              <a:off x="1295400" y="1204848"/>
              <a:ext cx="1832811" cy="26786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562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E58641B-B72C-5549-73D3-9EB0DF79A941}"/>
              </a:ext>
            </a:extLst>
          </p:cNvPr>
          <p:cNvSpPr/>
          <p:nvPr/>
        </p:nvSpPr>
        <p:spPr>
          <a:xfrm>
            <a:off x="332704" y="638564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6A96AB-CFD2-E7EF-CA4E-50BBB7301619}"/>
              </a:ext>
            </a:extLst>
          </p:cNvPr>
          <p:cNvSpPr txBox="1"/>
          <p:nvPr/>
        </p:nvSpPr>
        <p:spPr>
          <a:xfrm>
            <a:off x="4968726" y="3044506"/>
            <a:ext cx="5611644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Hindaran angkat kaki  dilakukan dengan cara mengangkat salah satu kaki.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24E7E46-8825-C409-A080-9FD5DB0DD927}"/>
              </a:ext>
            </a:extLst>
          </p:cNvPr>
          <p:cNvGrpSpPr/>
          <p:nvPr/>
        </p:nvGrpSpPr>
        <p:grpSpPr>
          <a:xfrm>
            <a:off x="1535481" y="2089651"/>
            <a:ext cx="2881973" cy="3525538"/>
            <a:chOff x="582444" y="1085850"/>
            <a:chExt cx="2415607" cy="29166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A7CB236-AE19-50A8-77E3-F52831CE50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69" t="4486" r="12639" b="640"/>
            <a:stretch/>
          </p:blipFill>
          <p:spPr>
            <a:xfrm>
              <a:off x="582444" y="1085850"/>
              <a:ext cx="865356" cy="29166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0B14210-0387-6E66-3066-BE1BD08441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74" t="8519" r="60571"/>
            <a:stretch/>
          </p:blipFill>
          <p:spPr>
            <a:xfrm>
              <a:off x="1676400" y="1155434"/>
              <a:ext cx="1321651" cy="28142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42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4F17D92-52C5-039E-9F83-C7871D246F79}"/>
              </a:ext>
            </a:extLst>
          </p:cNvPr>
          <p:cNvSpPr/>
          <p:nvPr/>
        </p:nvSpPr>
        <p:spPr>
          <a:xfrm>
            <a:off x="152400" y="882174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D1B896-6158-226A-9960-42F26B0475F7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Kuda-Kuda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C268BCA-012A-DA6C-CB94-4A815C33B9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6" t="5025" r="48960" b="5025"/>
          <a:stretch/>
        </p:blipFill>
        <p:spPr>
          <a:xfrm>
            <a:off x="7689910" y="1507888"/>
            <a:ext cx="2498406" cy="409984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D95151A-183C-D288-930D-270B2E1F056F}"/>
              </a:ext>
            </a:extLst>
          </p:cNvPr>
          <p:cNvSpPr txBox="1"/>
          <p:nvPr/>
        </p:nvSpPr>
        <p:spPr>
          <a:xfrm>
            <a:off x="1243903" y="1996615"/>
            <a:ext cx="6426904" cy="312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kuda-kuda depan: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badan tegak, pandangan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lebih kuat berada di depan dan tekuk kira-kira membentuk sudut 60°.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satunya luruskan menapak ke belakang.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tangan mengepal di pinggang.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Berat badan berada pada kaki kuda-kuda.</a:t>
            </a:r>
            <a:endParaRPr lang="en-ID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D6D114-2AF5-A93B-7A83-CD723E1E6F79}"/>
              </a:ext>
            </a:extLst>
          </p:cNvPr>
          <p:cNvSpPr txBox="1"/>
          <p:nvPr/>
        </p:nvSpPr>
        <p:spPr>
          <a:xfrm>
            <a:off x="7921166" y="5388777"/>
            <a:ext cx="2035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Depan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6A4880-2F1A-AAE8-FB34-6DF10FD707D9}"/>
              </a:ext>
            </a:extLst>
          </p:cNvPr>
          <p:cNvSpPr/>
          <p:nvPr/>
        </p:nvSpPr>
        <p:spPr>
          <a:xfrm>
            <a:off x="197551" y="587008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5BBCF7-DF08-6B17-D866-8CB40B17193C}"/>
              </a:ext>
            </a:extLst>
          </p:cNvPr>
          <p:cNvSpPr txBox="1"/>
          <p:nvPr/>
        </p:nvSpPr>
        <p:spPr>
          <a:xfrm>
            <a:off x="4489685" y="2781066"/>
            <a:ext cx="5877807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Hindaran kaki silang dilakukan dengan cara menggeser dan menyilangkan satu kaki untuk menghindari ketika ada serangan yang mengarah ke bawah.</a:t>
            </a:r>
            <a:endParaRPr lang="en-ID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79D70AF-3905-D3CC-7D66-43924E49921F}"/>
              </a:ext>
            </a:extLst>
          </p:cNvPr>
          <p:cNvGrpSpPr/>
          <p:nvPr/>
        </p:nvGrpSpPr>
        <p:grpSpPr>
          <a:xfrm>
            <a:off x="1339404" y="1881901"/>
            <a:ext cx="2782448" cy="3527225"/>
            <a:chOff x="582444" y="1085850"/>
            <a:chExt cx="2277277" cy="29166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A3D39CD-3235-180F-4A90-E753DA7894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69" t="4486" r="12639" b="640"/>
            <a:stretch/>
          </p:blipFill>
          <p:spPr>
            <a:xfrm>
              <a:off x="582444" y="1085850"/>
              <a:ext cx="865356" cy="29166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CD4CA66-CD49-D93E-4A35-99C9D829E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28" t="5025" r="12304" b="5025"/>
            <a:stretch/>
          </p:blipFill>
          <p:spPr>
            <a:xfrm>
              <a:off x="1524000" y="1085850"/>
              <a:ext cx="1335721" cy="28385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70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9AB925-659D-7F85-CE7A-749D52BA7351}"/>
              </a:ext>
            </a:extLst>
          </p:cNvPr>
          <p:cNvSpPr/>
          <p:nvPr/>
        </p:nvSpPr>
        <p:spPr>
          <a:xfrm>
            <a:off x="168442" y="6326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Hindaran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117.01">
            <a:hlinkClick r:id="" action="ppaction://media"/>
            <a:extLst>
              <a:ext uri="{FF2B5EF4-FFF2-40B4-BE49-F238E27FC236}">
                <a16:creationId xmlns:a16="http://schemas.microsoft.com/office/drawing/2014/main" id="{191D5F66-898E-57D8-FFAB-B1467B6C39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1916" y="1463629"/>
            <a:ext cx="8903368" cy="500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0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533898-5C8C-7DCF-FCDF-FF6981F90F53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F2817E-1F39-A177-83CC-0E258296BE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4" t="4081" r="14296" b="5025"/>
          <a:stretch/>
        </p:blipFill>
        <p:spPr>
          <a:xfrm>
            <a:off x="8175705" y="1830016"/>
            <a:ext cx="1579173" cy="36201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C05D53-003F-2C40-66E1-8E090F9A8DD8}"/>
              </a:ext>
            </a:extLst>
          </p:cNvPr>
          <p:cNvSpPr txBox="1"/>
          <p:nvPr/>
        </p:nvSpPr>
        <p:spPr>
          <a:xfrm>
            <a:off x="1499315" y="2019319"/>
            <a:ext cx="6111070" cy="312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kuda-kuda belakang: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Berat badan berada pada kaki bagian belakang.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lebih kuat berada di belakang, tujuannya untuk menopang berat badan.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satunya luruskan ke depan.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tangan mengepal di pinggang.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fokus ke lawan/depan.</a:t>
            </a:r>
            <a:endParaRPr lang="en-ID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D25336-6AF5-4E05-0469-BEDEF36E4042}"/>
              </a:ext>
            </a:extLst>
          </p:cNvPr>
          <p:cNvSpPr txBox="1"/>
          <p:nvPr/>
        </p:nvSpPr>
        <p:spPr>
          <a:xfrm>
            <a:off x="8072674" y="5328935"/>
            <a:ext cx="26296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Belakang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74209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3DD7238-392E-CD3F-025B-D582DBEF648C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0497C-63AC-3713-6F49-6144AB43B984}"/>
              </a:ext>
            </a:extLst>
          </p:cNvPr>
          <p:cNvSpPr txBox="1"/>
          <p:nvPr/>
        </p:nvSpPr>
        <p:spPr>
          <a:xfrm>
            <a:off x="1465559" y="2105185"/>
            <a:ext cx="5976664" cy="1737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kuda-kuda samping: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Berat badan berada pada kaki samping berlawanan.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Kaki yang satunya luruskan ke samping berlawanan.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tangan mengepal di pinggang.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F26B81-F3A2-AFA3-C4AF-037D9221F6FD}"/>
              </a:ext>
            </a:extLst>
          </p:cNvPr>
          <p:cNvSpPr txBox="1"/>
          <p:nvPr/>
        </p:nvSpPr>
        <p:spPr>
          <a:xfrm>
            <a:off x="7854356" y="5462285"/>
            <a:ext cx="24158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Samping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38DE53-FA28-9754-C0C5-B6FC22E438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5" t="5555" r="52160" b="4075"/>
          <a:stretch/>
        </p:blipFill>
        <p:spPr>
          <a:xfrm>
            <a:off x="7999235" y="1705396"/>
            <a:ext cx="2126130" cy="360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0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898AD37-C184-A928-8C70-EFBAF5C4F891}"/>
              </a:ext>
            </a:extLst>
          </p:cNvPr>
          <p:cNvSpPr/>
          <p:nvPr/>
        </p:nvSpPr>
        <p:spPr>
          <a:xfrm>
            <a:off x="148936" y="720119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Kuda-Kuda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E84A7E-5AB3-7D0D-EDB5-AC922E0463AF}"/>
              </a:ext>
            </a:extLst>
          </p:cNvPr>
          <p:cNvSpPr txBox="1"/>
          <p:nvPr/>
        </p:nvSpPr>
        <p:spPr>
          <a:xfrm>
            <a:off x="1639910" y="2271235"/>
            <a:ext cx="5419663" cy="219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kuda-kuda silang: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Salah satu kaki silang depan atau belakang.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Berat badan berada pada salah satu kaki.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Posisi tangan siap menyerang atau menangkis.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Pandangan ke arah lawan.</a:t>
            </a:r>
            <a:endParaRPr lang="en-ID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6B59CB-044F-7B8B-5D5A-CA30890166DB}"/>
              </a:ext>
            </a:extLst>
          </p:cNvPr>
          <p:cNvSpPr txBox="1"/>
          <p:nvPr/>
        </p:nvSpPr>
        <p:spPr>
          <a:xfrm>
            <a:off x="7493127" y="5641390"/>
            <a:ext cx="21261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Kuda-Kuda Silang</a:t>
            </a:r>
            <a:endParaRPr lang="en-ID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8DDC9D-6BF1-F43F-4633-6DBBCF42F7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0" t="5555" r="21065" b="4075"/>
          <a:stretch/>
        </p:blipFill>
        <p:spPr>
          <a:xfrm>
            <a:off x="7685070" y="1551116"/>
            <a:ext cx="1471809" cy="404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4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2596</Words>
  <Application>Microsoft Office PowerPoint</Application>
  <PresentationFormat>Widescreen</PresentationFormat>
  <Paragraphs>335</Paragraphs>
  <Slides>61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49</cp:revision>
  <dcterms:created xsi:type="dcterms:W3CDTF">2022-05-10T01:11:12Z</dcterms:created>
  <dcterms:modified xsi:type="dcterms:W3CDTF">2022-06-29T01:35:31Z</dcterms:modified>
</cp:coreProperties>
</file>