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9" r:id="rId2"/>
    <p:sldId id="269" r:id="rId3"/>
    <p:sldId id="260" r:id="rId4"/>
    <p:sldId id="272" r:id="rId5"/>
    <p:sldId id="273" r:id="rId6"/>
    <p:sldId id="274" r:id="rId7"/>
    <p:sldId id="275" r:id="rId8"/>
    <p:sldId id="278" r:id="rId9"/>
    <p:sldId id="263" r:id="rId10"/>
    <p:sldId id="276" r:id="rId11"/>
    <p:sldId id="270" r:id="rId12"/>
    <p:sldId id="277" r:id="rId13"/>
    <p:sldId id="271" r:id="rId14"/>
    <p:sldId id="262" r:id="rId15"/>
    <p:sldId id="256" r:id="rId16"/>
  </p:sldIdLst>
  <p:sldSz cx="18288000" cy="10287000"/>
  <p:notesSz cx="6858000" cy="9144000"/>
  <p:embeddedFontLst>
    <p:embeddedFont>
      <p:font typeface="More Sugar Thin" panose="020B060402020202020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ＭＳ Ｐゴシック" panose="020B0600070205080204" pitchFamily="34" charset="-128"/>
      <p:regular r:id="rId22"/>
    </p:embeddedFont>
    <p:embeddedFont>
      <p:font typeface="Malgun Gothic" panose="020B0503020000020004" pitchFamily="34" charset="-127"/>
      <p:regular r:id="rId23"/>
      <p:bold r:id="rId24"/>
    </p:embeddedFont>
    <p:embeddedFont>
      <p:font typeface="Poppins Light" panose="020B0604020202020204" charset="0"/>
      <p:regular r:id="rId25"/>
      <p:italic r:id="rId26"/>
    </p:embeddedFont>
    <p:embeddedFont>
      <p:font typeface="Fredoka One" panose="020B0604020202020204" charset="0"/>
      <p:regular r:id="rId27"/>
    </p:embeddedFont>
    <p:embeddedFont>
      <p:font typeface="Bitter" panose="020B0604020202020204" charset="0"/>
      <p:regular r:id="rId28"/>
      <p:bold r:id="rId29"/>
      <p: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3.sv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460932" y="-9784128"/>
            <a:ext cx="9366662" cy="1851110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267195" y="5215877"/>
            <a:ext cx="10439398" cy="4484796"/>
            <a:chOff x="-740751" y="-136884"/>
            <a:chExt cx="10836103" cy="5979728"/>
          </a:xfrm>
        </p:grpSpPr>
        <p:grpSp>
          <p:nvGrpSpPr>
            <p:cNvPr id="4" name="Group 4"/>
            <p:cNvGrpSpPr/>
            <p:nvPr/>
          </p:nvGrpSpPr>
          <p:grpSpPr>
            <a:xfrm>
              <a:off x="-740751" y="-136884"/>
              <a:ext cx="10836103" cy="5517697"/>
              <a:chOff x="-149190" y="-27569"/>
              <a:chExt cx="2182431" cy="111128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149190" y="-27569"/>
                <a:ext cx="2182431" cy="1111284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111284">
                    <a:moveTo>
                      <a:pt x="1789430" y="1111284"/>
                    </a:moveTo>
                    <a:lnTo>
                      <a:pt x="124460" y="1111284"/>
                    </a:lnTo>
                    <a:cubicBezTo>
                      <a:pt x="55880" y="1111284"/>
                      <a:pt x="0" y="1055404"/>
                      <a:pt x="0" y="9868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986824"/>
                    </a:lnTo>
                    <a:cubicBezTo>
                      <a:pt x="1913890" y="1055404"/>
                      <a:pt x="1858010" y="1111284"/>
                      <a:pt x="1789430" y="1111284"/>
                    </a:cubicBezTo>
                    <a:close/>
                  </a:path>
                </a:pathLst>
              </a:custGeom>
              <a:solidFill>
                <a:srgbClr val="F4F4F4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-402120" y="590124"/>
              <a:ext cx="10158846" cy="52527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Kindi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mempunyai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lengkap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Abu Yusuf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Ya’qub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Ibn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Ishaq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Sabbah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Kindi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berhasil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menyusun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lebih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231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judul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buku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mulai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filsafat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matematika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kedokteran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fisika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astronomi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kimia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hingga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teori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tentang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musik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bidang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matematika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Kindi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merupakan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salah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satu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ilmuwan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pertama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mengadaptasi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bilangan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Arab-India (0-9)</a:t>
              </a: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315075" y="3977871"/>
            <a:ext cx="5657850" cy="1567626"/>
            <a:chOff x="0" y="0"/>
            <a:chExt cx="7543800" cy="2380378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7543800" cy="2380378"/>
              <a:chOff x="0" y="0"/>
              <a:chExt cx="1913890" cy="603911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13890" cy="603911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016646">
                    <a:moveTo>
                      <a:pt x="1789430" y="1016646"/>
                    </a:moveTo>
                    <a:lnTo>
                      <a:pt x="124460" y="1016646"/>
                    </a:lnTo>
                    <a:cubicBezTo>
                      <a:pt x="55880" y="1016646"/>
                      <a:pt x="0" y="960766"/>
                      <a:pt x="0" y="89218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892186"/>
                    </a:lnTo>
                    <a:cubicBezTo>
                      <a:pt x="1913890" y="960766"/>
                      <a:pt x="1858010" y="1016646"/>
                      <a:pt x="1789430" y="1016646"/>
                    </a:cubicBezTo>
                    <a:close/>
                  </a:path>
                </a:pathLst>
              </a:custGeom>
              <a:solidFill>
                <a:srgbClr val="056934"/>
              </a:solidFill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354767" y="623516"/>
              <a:ext cx="6834267" cy="10601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r>
                <a:rPr lang="en-US" sz="5400" dirty="0">
                  <a:solidFill>
                    <a:srgbClr val="FFFFFF"/>
                  </a:solidFill>
                  <a:latin typeface="More Sugar Thin" pitchFamily="50" charset="0"/>
                </a:rPr>
                <a:t>Al-</a:t>
              </a:r>
              <a:r>
                <a:rPr lang="en-US" sz="5400" dirty="0" err="1">
                  <a:solidFill>
                    <a:srgbClr val="FFFFFF"/>
                  </a:solidFill>
                  <a:latin typeface="More Sugar Thin" pitchFamily="50" charset="0"/>
                </a:rPr>
                <a:t>Kindi</a:t>
              </a:r>
              <a:endParaRPr lang="en-US" sz="5400" dirty="0">
                <a:solidFill>
                  <a:srgbClr val="FFFFFF"/>
                </a:solidFill>
                <a:latin typeface="More Sugar Thin" pitchFamily="50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40C87E-11E8-4BC7-9E4B-4EBA739F7D78}"/>
              </a:ext>
            </a:extLst>
          </p:cNvPr>
          <p:cNvSpPr txBox="1"/>
          <p:nvPr/>
        </p:nvSpPr>
        <p:spPr>
          <a:xfrm>
            <a:off x="800100" y="520733"/>
            <a:ext cx="166878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i="0" dirty="0">
                <a:effectLst/>
                <a:latin typeface="Fredoka One" panose="02000000000000000000" pitchFamily="2" charset="0"/>
              </a:rPr>
              <a:t>Peran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Muslim Bani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/>
            </a:r>
            <a:br>
              <a:rPr lang="en-ID" sz="5400" i="0" dirty="0">
                <a:effectLst/>
                <a:latin typeface="Fredoka One" panose="02000000000000000000" pitchFamily="2" charset="0"/>
              </a:rPr>
            </a:br>
            <a:r>
              <a:rPr lang="en-ID" sz="5400" i="0" dirty="0" err="1">
                <a:effectLst/>
                <a:latin typeface="Fredoka One" panose="02000000000000000000" pitchFamily="2" charset="0"/>
              </a:rPr>
              <a:t>Menginspirasi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Dunia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Pengetahuan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Teknologi</a:t>
            </a:r>
            <a:r>
              <a:rPr lang="en-ID" sz="5400" dirty="0">
                <a:latin typeface="Fredoka One" panose="02000000000000000000" pitchFamily="2" charset="0"/>
              </a:rPr>
              <a:t> (2)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D77C63B-6353-4CFF-9DAB-4E55D4011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17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460932" y="-9784128"/>
            <a:ext cx="9366662" cy="18511108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4343401" y="4708608"/>
            <a:ext cx="8915400" cy="6190425"/>
            <a:chOff x="629289" y="-865446"/>
            <a:chExt cx="9502756" cy="8253898"/>
          </a:xfrm>
        </p:grpSpPr>
        <p:grpSp>
          <p:nvGrpSpPr>
            <p:cNvPr id="8" name="Group 8"/>
            <p:cNvGrpSpPr/>
            <p:nvPr/>
          </p:nvGrpSpPr>
          <p:grpSpPr>
            <a:xfrm>
              <a:off x="629289" y="-865446"/>
              <a:ext cx="9502756" cy="6288746"/>
              <a:chOff x="126741" y="-174304"/>
              <a:chExt cx="1913890" cy="1266576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26741" y="-174304"/>
                <a:ext cx="1913890" cy="1266576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111284">
                    <a:moveTo>
                      <a:pt x="1789430" y="1111284"/>
                    </a:moveTo>
                    <a:lnTo>
                      <a:pt x="124460" y="1111284"/>
                    </a:lnTo>
                    <a:cubicBezTo>
                      <a:pt x="55880" y="1111284"/>
                      <a:pt x="0" y="1055404"/>
                      <a:pt x="0" y="9868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986824"/>
                    </a:lnTo>
                    <a:cubicBezTo>
                      <a:pt x="1913890" y="1055404"/>
                      <a:pt x="1858010" y="1111284"/>
                      <a:pt x="1789430" y="1111284"/>
                    </a:cubicBezTo>
                    <a:close/>
                  </a:path>
                </a:pathLst>
              </a:custGeom>
              <a:solidFill>
                <a:srgbClr val="F4F4F4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665533" y="-490626"/>
              <a:ext cx="9131785" cy="78790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Al-Khayyam,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Omar Khayyam,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mempunyai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lengkap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Fath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‘Umar Ibn Ibrahim Al-Khayyam.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Sumbangan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terbesar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Al-Khayyam di dunia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matematika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adalah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Segi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Empat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Khayyam-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Saccheri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konsep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Segitiga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Pascal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secara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lengkap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dunia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astronomi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Omar Khayyam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dapat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membuktikan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Bumi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berputar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sumbunya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I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juga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penulis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puisi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terkenal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yaitu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“Rubaiyat of Omar Khayyam”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br>
                <a:rPr lang="en-ID" sz="3200" dirty="0">
                  <a:latin typeface="More Sugar Thin" pitchFamily="50" charset="0"/>
                </a:rPr>
              </a:br>
              <a:r>
                <a:rPr lang="en-ID" sz="3200" dirty="0">
                  <a:latin typeface="More Sugar Thin" pitchFamily="50" charset="0"/>
                </a:rPr>
                <a:t/>
              </a:r>
              <a:br>
                <a:rPr lang="en-ID" sz="3200" dirty="0">
                  <a:latin typeface="More Sugar Thin" pitchFamily="50" charset="0"/>
                </a:rPr>
              </a:b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972176" y="3445133"/>
            <a:ext cx="5657850" cy="1419247"/>
            <a:chOff x="0" y="467206"/>
            <a:chExt cx="7543800" cy="1892329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16" name="Group 16"/>
            <p:cNvGrpSpPr/>
            <p:nvPr/>
          </p:nvGrpSpPr>
          <p:grpSpPr>
            <a:xfrm>
              <a:off x="0" y="467206"/>
              <a:ext cx="7543800" cy="1892329"/>
              <a:chOff x="0" y="118532"/>
              <a:chExt cx="1913890" cy="480091"/>
            </a:xfrm>
            <a:grpFill/>
          </p:grpSpPr>
          <p:sp>
            <p:nvSpPr>
              <p:cNvPr id="17" name="Freeform 17"/>
              <p:cNvSpPr/>
              <p:nvPr/>
            </p:nvSpPr>
            <p:spPr>
              <a:xfrm>
                <a:off x="0" y="118532"/>
                <a:ext cx="1913890" cy="480091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016646">
                    <a:moveTo>
                      <a:pt x="1789430" y="1016646"/>
                    </a:moveTo>
                    <a:lnTo>
                      <a:pt x="124460" y="1016646"/>
                    </a:lnTo>
                    <a:cubicBezTo>
                      <a:pt x="55880" y="1016646"/>
                      <a:pt x="0" y="960766"/>
                      <a:pt x="0" y="89218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892186"/>
                    </a:lnTo>
                    <a:cubicBezTo>
                      <a:pt x="1913890" y="960766"/>
                      <a:pt x="1858010" y="1016646"/>
                      <a:pt x="1789430" y="1016646"/>
                    </a:cubicBezTo>
                    <a:close/>
                  </a:path>
                </a:pathLst>
              </a:custGeom>
              <a:grpFill/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354765" y="1002049"/>
              <a:ext cx="6834267" cy="94042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60"/>
                </a:lnSpc>
              </a:pPr>
              <a:r>
                <a:rPr lang="en-US" sz="5400" dirty="0">
                  <a:solidFill>
                    <a:srgbClr val="FFFFFF"/>
                  </a:solidFill>
                  <a:latin typeface="More Sugar Thin" pitchFamily="50" charset="0"/>
                </a:rPr>
                <a:t>Al-Khayyam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40C87E-11E8-4BC7-9E4B-4EBA739F7D78}"/>
              </a:ext>
            </a:extLst>
          </p:cNvPr>
          <p:cNvSpPr txBox="1"/>
          <p:nvPr/>
        </p:nvSpPr>
        <p:spPr>
          <a:xfrm>
            <a:off x="800100" y="520733"/>
            <a:ext cx="166878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i="0" dirty="0">
                <a:effectLst/>
                <a:latin typeface="Fredoka One" panose="02000000000000000000" pitchFamily="2" charset="0"/>
              </a:rPr>
              <a:t>Peran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Muslim Bani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/>
            </a:r>
            <a:br>
              <a:rPr lang="en-ID" sz="5400" i="0" dirty="0">
                <a:effectLst/>
                <a:latin typeface="Fredoka One" panose="02000000000000000000" pitchFamily="2" charset="0"/>
              </a:rPr>
            </a:br>
            <a:r>
              <a:rPr lang="en-ID" sz="5400" i="0" dirty="0" err="1">
                <a:effectLst/>
                <a:latin typeface="Fredoka One" panose="02000000000000000000" pitchFamily="2" charset="0"/>
              </a:rPr>
              <a:t>Menginspirasi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Dunia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Pengetahuan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Teknologi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(3)</a:t>
            </a:r>
            <a:r>
              <a:rPr lang="en-ID" sz="5400" dirty="0">
                <a:latin typeface="Fredoka One" panose="02000000000000000000" pitchFamily="2" charset="0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B24D52-BE95-431E-9240-A63495AEB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23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460932" y="-9784128"/>
            <a:ext cx="9366662" cy="1851110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634842" y="4641910"/>
            <a:ext cx="9385958" cy="4998428"/>
            <a:chOff x="-278803" y="0"/>
            <a:chExt cx="10204664" cy="6664571"/>
          </a:xfrm>
        </p:grpSpPr>
        <p:grpSp>
          <p:nvGrpSpPr>
            <p:cNvPr id="4" name="Group 4"/>
            <p:cNvGrpSpPr/>
            <p:nvPr/>
          </p:nvGrpSpPr>
          <p:grpSpPr>
            <a:xfrm>
              <a:off x="-278803" y="0"/>
              <a:ext cx="10204664" cy="6387766"/>
              <a:chOff x="-56152" y="0"/>
              <a:chExt cx="2055257" cy="1286519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56152" y="0"/>
                <a:ext cx="2055257" cy="1286519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111284">
                    <a:moveTo>
                      <a:pt x="1789430" y="1111284"/>
                    </a:moveTo>
                    <a:lnTo>
                      <a:pt x="124460" y="1111284"/>
                    </a:lnTo>
                    <a:cubicBezTo>
                      <a:pt x="55880" y="1111284"/>
                      <a:pt x="0" y="1055404"/>
                      <a:pt x="0" y="9868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986824"/>
                    </a:lnTo>
                    <a:cubicBezTo>
                      <a:pt x="1913890" y="1055404"/>
                      <a:pt x="1858010" y="1111284"/>
                      <a:pt x="1789430" y="1111284"/>
                    </a:cubicBezTo>
                    <a:close/>
                  </a:path>
                </a:pathLst>
              </a:custGeom>
              <a:solidFill>
                <a:srgbClr val="F4F4F4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63102" y="755260"/>
              <a:ext cx="9520855" cy="59093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Khawarizmi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asli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Abu Abdullah Muhammad Ibn Musa Al-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Khawarizmi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Kontribusi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terbesarnya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adalah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Kitab 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Mukhtasar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fi 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Hisab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AlJabr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wa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Al-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Muqabalah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“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Buku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Rangkuman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untuk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Kalkulasi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Melengkapkan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Menyeimbangkan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”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r>
                <a:rPr lang="sv-SE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Kitab </a:t>
              </a:r>
              <a:r>
                <a:rPr lang="sv-SE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Surat Al-Ardh </a:t>
              </a:r>
              <a:r>
                <a:rPr lang="sv-SE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(Kitab </a:t>
              </a:r>
              <a:r>
                <a:rPr lang="sv-SE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Citra Permukaan Bumi</a:t>
              </a:r>
              <a:r>
                <a:rPr lang="sv-SE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), atau</a:t>
              </a:r>
              <a:r>
                <a:rPr lang="sv-SE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sv-SE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yang lebih terkenal di Barat dengan judul </a:t>
              </a:r>
              <a:r>
                <a:rPr lang="sv-SE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Geography</a:t>
              </a:r>
              <a:r>
                <a:rPr lang="sv-SE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</a:t>
              </a:r>
              <a:r>
                <a:rPr lang="sv-SE" sz="3200" dirty="0">
                  <a:latin typeface="More Sugar Thin" pitchFamily="50" charset="0"/>
                </a:rPr>
                <a:t> </a:t>
              </a: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315074" y="3650962"/>
            <a:ext cx="5657850" cy="1362170"/>
            <a:chOff x="146833" y="-51942"/>
            <a:chExt cx="7543800" cy="2801369"/>
          </a:xfrm>
          <a:solidFill>
            <a:schemeClr val="bg2">
              <a:lumMod val="75000"/>
            </a:schemeClr>
          </a:solidFill>
        </p:grpSpPr>
        <p:grpSp>
          <p:nvGrpSpPr>
            <p:cNvPr id="12" name="Group 12"/>
            <p:cNvGrpSpPr/>
            <p:nvPr/>
          </p:nvGrpSpPr>
          <p:grpSpPr>
            <a:xfrm>
              <a:off x="146833" y="-51942"/>
              <a:ext cx="7543800" cy="2801369"/>
              <a:chOff x="37252" y="-13178"/>
              <a:chExt cx="1913890" cy="710718"/>
            </a:xfrm>
            <a:grpFill/>
          </p:grpSpPr>
          <p:sp>
            <p:nvSpPr>
              <p:cNvPr id="13" name="Freeform 13"/>
              <p:cNvSpPr/>
              <p:nvPr/>
            </p:nvSpPr>
            <p:spPr>
              <a:xfrm>
                <a:off x="37252" y="-13178"/>
                <a:ext cx="1913890" cy="710718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016646">
                    <a:moveTo>
                      <a:pt x="1789430" y="1016646"/>
                    </a:moveTo>
                    <a:lnTo>
                      <a:pt x="124460" y="1016646"/>
                    </a:lnTo>
                    <a:cubicBezTo>
                      <a:pt x="55880" y="1016646"/>
                      <a:pt x="0" y="960766"/>
                      <a:pt x="0" y="89218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892186"/>
                    </a:lnTo>
                    <a:cubicBezTo>
                      <a:pt x="1913890" y="960766"/>
                      <a:pt x="1858010" y="1016646"/>
                      <a:pt x="1789430" y="1016646"/>
                    </a:cubicBezTo>
                    <a:close/>
                  </a:path>
                </a:pathLst>
              </a:custGeom>
              <a:grpFill/>
            </p:spPr>
          </p:sp>
        </p:grpSp>
        <p:sp>
          <p:nvSpPr>
            <p:cNvPr id="14" name="TextBox 14"/>
            <p:cNvSpPr txBox="1"/>
            <p:nvPr/>
          </p:nvSpPr>
          <p:spPr>
            <a:xfrm>
              <a:off x="501600" y="513919"/>
              <a:ext cx="6834267" cy="1635139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r>
                <a:rPr lang="en-ID" sz="5400" i="0" dirty="0">
                  <a:solidFill>
                    <a:schemeClr val="bg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5400" i="0" dirty="0" err="1">
                  <a:solidFill>
                    <a:schemeClr val="bg1"/>
                  </a:solidFill>
                  <a:effectLst/>
                  <a:latin typeface="More Sugar Thin" pitchFamily="50" charset="0"/>
                </a:rPr>
                <a:t>Khawarizmi</a:t>
              </a:r>
              <a:r>
                <a:rPr lang="en-ID" sz="5400" dirty="0">
                  <a:solidFill>
                    <a:schemeClr val="bg1"/>
                  </a:solidFill>
                  <a:latin typeface="More Sugar Thin" pitchFamily="50" charset="0"/>
                </a:rPr>
                <a:t> </a:t>
              </a:r>
              <a:endParaRPr lang="en-US" sz="5400" dirty="0">
                <a:solidFill>
                  <a:schemeClr val="bg1"/>
                </a:solidFill>
                <a:latin typeface="More Sugar Thin" pitchFamily="50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40C87E-11E8-4BC7-9E4B-4EBA739F7D78}"/>
              </a:ext>
            </a:extLst>
          </p:cNvPr>
          <p:cNvSpPr txBox="1"/>
          <p:nvPr/>
        </p:nvSpPr>
        <p:spPr>
          <a:xfrm>
            <a:off x="800100" y="520733"/>
            <a:ext cx="166878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i="0" dirty="0">
                <a:effectLst/>
                <a:latin typeface="Fredoka One" panose="02000000000000000000" pitchFamily="2" charset="0"/>
              </a:rPr>
              <a:t>Peran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Muslim Bani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/>
            </a:r>
            <a:br>
              <a:rPr lang="en-ID" sz="5400" i="0" dirty="0">
                <a:effectLst/>
                <a:latin typeface="Fredoka One" panose="02000000000000000000" pitchFamily="2" charset="0"/>
              </a:rPr>
            </a:br>
            <a:r>
              <a:rPr lang="en-ID" sz="5400" i="0" dirty="0" err="1">
                <a:effectLst/>
                <a:latin typeface="Fredoka One" panose="02000000000000000000" pitchFamily="2" charset="0"/>
              </a:rPr>
              <a:t>Menginspirasi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Dunia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Pengetahuan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Teknologi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(4)</a:t>
            </a:r>
            <a:r>
              <a:rPr lang="en-ID" sz="5400" dirty="0">
                <a:latin typeface="Fredoka One" panose="02000000000000000000" pitchFamily="2" charset="0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5B24D52-BE95-431E-9240-A63495AEB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95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460932" y="-9784128"/>
            <a:ext cx="9366662" cy="18511108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4177887" y="5241853"/>
            <a:ext cx="9985659" cy="4829158"/>
            <a:chOff x="-627600" y="165007"/>
            <a:chExt cx="9502756" cy="7042593"/>
          </a:xfrm>
        </p:grpSpPr>
        <p:grpSp>
          <p:nvGrpSpPr>
            <p:cNvPr id="8" name="Group 8"/>
            <p:cNvGrpSpPr/>
            <p:nvPr/>
          </p:nvGrpSpPr>
          <p:grpSpPr>
            <a:xfrm>
              <a:off x="-627600" y="165007"/>
              <a:ext cx="9502756" cy="5973632"/>
              <a:chOff x="-126401" y="33233"/>
              <a:chExt cx="1913890" cy="120311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126401" y="33233"/>
                <a:ext cx="1913890" cy="1203111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111284">
                    <a:moveTo>
                      <a:pt x="1789430" y="1111284"/>
                    </a:moveTo>
                    <a:lnTo>
                      <a:pt x="124460" y="1111284"/>
                    </a:lnTo>
                    <a:cubicBezTo>
                      <a:pt x="55880" y="1111284"/>
                      <a:pt x="0" y="1055404"/>
                      <a:pt x="0" y="9868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986824"/>
                    </a:lnTo>
                    <a:cubicBezTo>
                      <a:pt x="1913890" y="1055404"/>
                      <a:pt x="1858010" y="1111284"/>
                      <a:pt x="1789430" y="1111284"/>
                    </a:cubicBezTo>
                    <a:close/>
                  </a:path>
                </a:pathLst>
              </a:custGeom>
              <a:solidFill>
                <a:srgbClr val="F4F4F4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-523024" y="744226"/>
              <a:ext cx="9293603" cy="64633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Rusyd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lebih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dikenal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nama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Averroes,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adalah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seorang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cendekiawan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muslim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lahir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di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daerah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Andalusia,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Spanyol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Ulasan-ulasan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dibuat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Rusyd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terhadap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pemikiran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Aristoteles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dianggap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memiliki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jasa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besar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atas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kembalinya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pemikiran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filsafat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Aristoteles.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Ulasan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Rusyd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tersebut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berpengaruh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besar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di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kalangan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ilmuwan</a:t>
              </a:r>
              <a:r>
                <a:rPr lang="en-ID" sz="32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Eropa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br>
                <a:rPr lang="en-ID" sz="3200" dirty="0">
                  <a:latin typeface="More Sugar Thin" pitchFamily="50" charset="0"/>
                </a:rPr>
              </a:b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15074" y="4135400"/>
            <a:ext cx="5657850" cy="1419247"/>
            <a:chOff x="0" y="467206"/>
            <a:chExt cx="7543800" cy="1892329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467206"/>
              <a:ext cx="7543800" cy="1892329"/>
              <a:chOff x="0" y="118532"/>
              <a:chExt cx="1913890" cy="480091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118532"/>
                <a:ext cx="1913890" cy="480091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016646">
                    <a:moveTo>
                      <a:pt x="1789430" y="1016646"/>
                    </a:moveTo>
                    <a:lnTo>
                      <a:pt x="124460" y="1016646"/>
                    </a:lnTo>
                    <a:cubicBezTo>
                      <a:pt x="55880" y="1016646"/>
                      <a:pt x="0" y="960766"/>
                      <a:pt x="0" y="89218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892186"/>
                    </a:lnTo>
                    <a:cubicBezTo>
                      <a:pt x="1913890" y="960766"/>
                      <a:pt x="1858010" y="1016646"/>
                      <a:pt x="1789430" y="1016646"/>
                    </a:cubicBezTo>
                    <a:close/>
                  </a:path>
                </a:pathLst>
              </a:custGeom>
              <a:solidFill>
                <a:srgbClr val="9C97FF"/>
              </a:solidFill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354765" y="1002049"/>
              <a:ext cx="6834267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60"/>
                </a:lnSpc>
              </a:pPr>
              <a:r>
                <a:rPr lang="en-US" sz="5400" dirty="0" err="1">
                  <a:solidFill>
                    <a:srgbClr val="FFFFFF"/>
                  </a:solidFill>
                  <a:latin typeface="More Sugar Thin" pitchFamily="50" charset="0"/>
                </a:rPr>
                <a:t>Ibnu</a:t>
              </a:r>
              <a:r>
                <a:rPr lang="en-US" sz="5400" dirty="0">
                  <a:solidFill>
                    <a:srgbClr val="FFFFFF"/>
                  </a:solidFill>
                  <a:latin typeface="More Sugar Thin" pitchFamily="50" charset="0"/>
                </a:rPr>
                <a:t> </a:t>
              </a:r>
              <a:r>
                <a:rPr lang="en-US" sz="5400" dirty="0" err="1">
                  <a:solidFill>
                    <a:srgbClr val="FFFFFF"/>
                  </a:solidFill>
                  <a:latin typeface="More Sugar Thin" pitchFamily="50" charset="0"/>
                </a:rPr>
                <a:t>Rusyd</a:t>
              </a:r>
              <a:endParaRPr lang="en-US" sz="5400" dirty="0">
                <a:solidFill>
                  <a:srgbClr val="FFFFFF"/>
                </a:solidFill>
                <a:latin typeface="More Sugar Thin" pitchFamily="50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40C87E-11E8-4BC7-9E4B-4EBA739F7D78}"/>
              </a:ext>
            </a:extLst>
          </p:cNvPr>
          <p:cNvSpPr txBox="1"/>
          <p:nvPr/>
        </p:nvSpPr>
        <p:spPr>
          <a:xfrm>
            <a:off x="800100" y="520733"/>
            <a:ext cx="166878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i="0" dirty="0">
                <a:effectLst/>
                <a:latin typeface="Fredoka One" panose="02000000000000000000" pitchFamily="2" charset="0"/>
              </a:rPr>
              <a:t>Peran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Muslim Bani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/>
            </a:r>
            <a:br>
              <a:rPr lang="en-ID" sz="5400" i="0" dirty="0">
                <a:effectLst/>
                <a:latin typeface="Fredoka One" panose="02000000000000000000" pitchFamily="2" charset="0"/>
              </a:rPr>
            </a:br>
            <a:r>
              <a:rPr lang="en-ID" sz="5400" i="0" dirty="0" err="1">
                <a:effectLst/>
                <a:latin typeface="Fredoka One" panose="02000000000000000000" pitchFamily="2" charset="0"/>
              </a:rPr>
              <a:t>Menginspirasi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Dunia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Pengetahuan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Teknologi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(5)</a:t>
            </a:r>
            <a:r>
              <a:rPr lang="en-ID" sz="5400" dirty="0">
                <a:latin typeface="Fredoka One" panose="02000000000000000000" pitchFamily="2" charset="0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4202F68-47E8-4003-83C1-09F21CE10F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43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10515539" y="1752660"/>
            <a:ext cx="10287000" cy="6781679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2133600" y="3061550"/>
            <a:ext cx="13082155" cy="63478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82"/>
              </a:lnSpc>
            </a:pPr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K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eberhasilan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umat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Islam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membangun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mengembangkan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peradaban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terlepas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eksistensi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keilmuan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selalu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dikembangkan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Sebuah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negara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maju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jika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sumber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manusianya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unggul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Oleh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pelajar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muslim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seharusnya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rajin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sungguh-sungguh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menuntut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di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pundak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para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pelajarlah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terletak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masa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depan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bangsa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negara Indonesia.</a:t>
            </a:r>
            <a:r>
              <a:rPr lang="en-ID" sz="2800" dirty="0">
                <a:latin typeface="More Sugar Thin" pitchFamily="50" charset="0"/>
              </a:rPr>
              <a:t> </a:t>
            </a:r>
          </a:p>
          <a:p>
            <a:pPr>
              <a:lnSpc>
                <a:spcPts val="3282"/>
              </a:lnSpc>
            </a:pPr>
            <a:endParaRPr lang="en-ID" sz="2800" dirty="0">
              <a:solidFill>
                <a:srgbClr val="000000"/>
              </a:solidFill>
              <a:latin typeface="More Sugar Thin" pitchFamily="50" charset="0"/>
            </a:endParaRPr>
          </a:p>
          <a:p>
            <a:pPr>
              <a:lnSpc>
                <a:spcPts val="3282"/>
              </a:lnSpc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Salah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hasil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kemajuan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pengetahuan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yaitu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dikembangkan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oleh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cendekiawan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Bani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Abbasiyah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seperti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arsitektur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tata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kota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kaligrafi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lainnya</a:t>
            </a:r>
            <a:r>
              <a:rPr lang="en-ID" sz="2800" dirty="0">
                <a:latin typeface="More Sugar Thin" pitchFamily="50" charset="0"/>
              </a:rPr>
              <a:t> </a:t>
            </a:r>
            <a:br>
              <a:rPr lang="en-ID" sz="2800" dirty="0">
                <a:latin typeface="More Sugar Thin" pitchFamily="50" charset="0"/>
              </a:rPr>
            </a:br>
            <a:endParaRPr lang="en-ID" sz="2800" dirty="0">
              <a:solidFill>
                <a:srgbClr val="000000"/>
              </a:solidFill>
              <a:latin typeface="More Sugar Thin" pitchFamily="50" charset="0"/>
            </a:endParaRPr>
          </a:p>
          <a:p>
            <a:pPr>
              <a:lnSpc>
                <a:spcPts val="3282"/>
              </a:lnSpc>
            </a:pPr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D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diambil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simpulan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bahwa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perwujudan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pengamalan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ajaran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agama Islam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sebagaimana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ditunjukkan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pada masa Bani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Abbasiyah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mengembangkan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/>
            </a:r>
            <a:b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</a:b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ilmu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pengetahuan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teknologi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tetapi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juga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mengapresiasi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menghargai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hasil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  <a:br>
              <a:rPr lang="en-ID" sz="2800" dirty="0">
                <a:latin typeface="More Sugar Thin" pitchFamily="50" charset="0"/>
              </a:rPr>
            </a:br>
            <a:endParaRPr lang="en-US" sz="2800" dirty="0">
              <a:solidFill>
                <a:srgbClr val="000000"/>
              </a:solidFill>
              <a:latin typeface="More Sugar Thin" pitchFamily="50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62200" y="521999"/>
            <a:ext cx="1424940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Menjalankan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Ajaran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Agama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Mencari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Ilmu</a:t>
            </a:r>
            <a:r>
              <a:rPr lang="en-ID" sz="5400" dirty="0">
                <a:latin typeface="Fredoka One" panose="02000000000000000000" pitchFamily="2" charset="0"/>
                <a:ea typeface="Gaegu" pitchFamily="2" charset="0"/>
              </a:rPr>
              <a:t> 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dan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Menghargai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Hasil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Karya</a:t>
            </a:r>
            <a:r>
              <a:rPr lang="en-ID" sz="5400" i="0" dirty="0">
                <a:effectLst/>
                <a:latin typeface="Fredoka One" panose="02000000000000000000" pitchFamily="2" charset="0"/>
                <a:ea typeface="Gaegu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  <a:ea typeface="Gaegu" pitchFamily="2" charset="0"/>
              </a:rPr>
              <a:t>Seni</a:t>
            </a:r>
            <a:r>
              <a:rPr lang="en-ID" sz="5400" dirty="0">
                <a:latin typeface="Fredoka One" panose="02000000000000000000" pitchFamily="2" charset="0"/>
                <a:ea typeface="Gaegu" pitchFamily="2" charset="0"/>
              </a:rPr>
              <a:t> </a:t>
            </a:r>
            <a:endParaRPr lang="en-US" sz="5400" dirty="0">
              <a:latin typeface="Fredoka One" panose="02000000000000000000" pitchFamily="2" charset="0"/>
              <a:ea typeface="Gaegu" pitchFamily="2" charset="0"/>
            </a:endParaRPr>
          </a:p>
        </p:txBody>
      </p:sp>
      <p:pic>
        <p:nvPicPr>
          <p:cNvPr id="9" name="Picture 17">
            <a:extLst>
              <a:ext uri="{FF2B5EF4-FFF2-40B4-BE49-F238E27FC236}">
                <a16:creationId xmlns:a16="http://schemas.microsoft.com/office/drawing/2014/main" id="{0AA6995C-6E52-4E92-98AC-7CD72E80A0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334333" y="3092723"/>
            <a:ext cx="1451077" cy="783581"/>
          </a:xfrm>
          <a:prstGeom prst="rect">
            <a:avLst/>
          </a:prstGeom>
        </p:spPr>
      </p:pic>
      <p:pic>
        <p:nvPicPr>
          <p:cNvPr id="10" name="Picture 17">
            <a:extLst>
              <a:ext uri="{FF2B5EF4-FFF2-40B4-BE49-F238E27FC236}">
                <a16:creationId xmlns:a16="http://schemas.microsoft.com/office/drawing/2014/main" id="{79D26B45-B835-4B24-977B-EE77DBE68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334333" y="5627116"/>
            <a:ext cx="1451077" cy="783581"/>
          </a:xfrm>
          <a:prstGeom prst="rect">
            <a:avLst/>
          </a:prstGeom>
        </p:spPr>
      </p:pic>
      <p:pic>
        <p:nvPicPr>
          <p:cNvPr id="11" name="Picture 17">
            <a:extLst>
              <a:ext uri="{FF2B5EF4-FFF2-40B4-BE49-F238E27FC236}">
                <a16:creationId xmlns:a16="http://schemas.microsoft.com/office/drawing/2014/main" id="{9F8D894F-FCC2-41FD-97CB-4F032DF088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334334" y="7266309"/>
            <a:ext cx="1451077" cy="7835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DF5C97-B0F9-453C-A096-31D15058A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3436372" y="-5711979"/>
            <a:ext cx="10246685" cy="21691426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3896634" y="4033153"/>
            <a:ext cx="10109183" cy="2766236"/>
            <a:chOff x="0" y="0"/>
            <a:chExt cx="3419650" cy="93573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19650" cy="935739"/>
            </a:xfrm>
            <a:custGeom>
              <a:avLst/>
              <a:gdLst/>
              <a:ahLst/>
              <a:cxnLst/>
              <a:rect l="l" t="t" r="r" b="b"/>
              <a:pathLst>
                <a:path w="3419650" h="935739">
                  <a:moveTo>
                    <a:pt x="3295190" y="935739"/>
                  </a:moveTo>
                  <a:lnTo>
                    <a:pt x="124460" y="935739"/>
                  </a:lnTo>
                  <a:cubicBezTo>
                    <a:pt x="55880" y="935739"/>
                    <a:pt x="0" y="879859"/>
                    <a:pt x="0" y="81127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295190" y="0"/>
                  </a:lnTo>
                  <a:cubicBezTo>
                    <a:pt x="3363770" y="0"/>
                    <a:pt x="3419650" y="55880"/>
                    <a:pt x="3419650" y="124460"/>
                  </a:cubicBezTo>
                  <a:lnTo>
                    <a:pt x="3419650" y="811279"/>
                  </a:lnTo>
                  <a:cubicBezTo>
                    <a:pt x="3419650" y="879859"/>
                    <a:pt x="3363770" y="935739"/>
                    <a:pt x="3295190" y="93573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4556248" y="3114150"/>
            <a:ext cx="8825005" cy="4772550"/>
            <a:chOff x="0" y="0"/>
            <a:chExt cx="11766674" cy="3612674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1766674" cy="2450674"/>
              <a:chOff x="0" y="0"/>
              <a:chExt cx="9311313" cy="193929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2700" y="12700"/>
                <a:ext cx="9285913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9285913" h="1913890">
                    <a:moveTo>
                      <a:pt x="8328968" y="1913890"/>
                    </a:moveTo>
                    <a:lnTo>
                      <a:pt x="956945" y="1913890"/>
                    </a:lnTo>
                    <a:cubicBezTo>
                      <a:pt x="428371" y="1913890"/>
                      <a:pt x="0" y="1485392"/>
                      <a:pt x="0" y="956945"/>
                    </a:cubicBezTo>
                    <a:lnTo>
                      <a:pt x="0" y="95694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8328968" y="0"/>
                    </a:lnTo>
                    <a:cubicBezTo>
                      <a:pt x="8857414" y="0"/>
                      <a:pt x="9285912" y="428371"/>
                      <a:pt x="9285912" y="956945"/>
                    </a:cubicBezTo>
                    <a:lnTo>
                      <a:pt x="9285912" y="956945"/>
                    </a:lnTo>
                    <a:cubicBezTo>
                      <a:pt x="9285913" y="1485392"/>
                      <a:pt x="8857415" y="1913890"/>
                      <a:pt x="8328968" y="1913890"/>
                    </a:cubicBezTo>
                    <a:close/>
                  </a:path>
                </a:pathLst>
              </a:custGeom>
              <a:solidFill>
                <a:srgbClr val="056934"/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0"/>
                <a:ext cx="9311313" cy="1939290"/>
              </a:xfrm>
              <a:custGeom>
                <a:avLst/>
                <a:gdLst/>
                <a:ahLst/>
                <a:cxnLst/>
                <a:rect l="l" t="t" r="r" b="b"/>
                <a:pathLst>
                  <a:path w="9311313" h="1939290">
                    <a:moveTo>
                      <a:pt x="8341668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969645"/>
                    </a:cubicBezTo>
                    <a:cubicBezTo>
                      <a:pt x="0" y="1504315"/>
                      <a:pt x="434975" y="1939290"/>
                      <a:pt x="969645" y="1939290"/>
                    </a:cubicBezTo>
                    <a:lnTo>
                      <a:pt x="8341668" y="1939290"/>
                    </a:lnTo>
                    <a:cubicBezTo>
                      <a:pt x="8876337" y="1939290"/>
                      <a:pt x="9311312" y="1504315"/>
                      <a:pt x="9311312" y="969645"/>
                    </a:cubicBezTo>
                    <a:cubicBezTo>
                      <a:pt x="9311313" y="434975"/>
                      <a:pt x="8876338" y="0"/>
                      <a:pt x="8341668" y="0"/>
                    </a:cubicBezTo>
                    <a:close/>
                    <a:moveTo>
                      <a:pt x="8341668" y="1913890"/>
                    </a:moveTo>
                    <a:lnTo>
                      <a:pt x="969645" y="1913890"/>
                    </a:lnTo>
                    <a:cubicBezTo>
                      <a:pt x="448945" y="1913890"/>
                      <a:pt x="25400" y="1490345"/>
                      <a:pt x="25400" y="969645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8341668" y="25400"/>
                    </a:lnTo>
                    <a:cubicBezTo>
                      <a:pt x="8862368" y="25400"/>
                      <a:pt x="9285912" y="448945"/>
                      <a:pt x="9285912" y="969645"/>
                    </a:cubicBezTo>
                    <a:cubicBezTo>
                      <a:pt x="9285913" y="1490345"/>
                      <a:pt x="8862368" y="1913890"/>
                      <a:pt x="8341668" y="1913890"/>
                    </a:cubicBezTo>
                    <a:close/>
                  </a:path>
                </a:pathLst>
              </a:custGeom>
              <a:solidFill>
                <a:srgbClr val="F3D6D8"/>
              </a:solidFill>
            </p:spPr>
          </p:sp>
        </p:grpSp>
        <p:sp>
          <p:nvSpPr>
            <p:cNvPr id="11" name="TextBox 11"/>
            <p:cNvSpPr txBox="1"/>
            <p:nvPr/>
          </p:nvSpPr>
          <p:spPr>
            <a:xfrm>
              <a:off x="1155467" y="457623"/>
              <a:ext cx="9409009" cy="31550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240"/>
                </a:lnSpc>
              </a:pPr>
              <a:r>
                <a:rPr lang="en-US" sz="8400" dirty="0" err="1">
                  <a:solidFill>
                    <a:srgbClr val="FFFFFF"/>
                  </a:solidFill>
                  <a:latin typeface="More Sugar Thin" pitchFamily="50" charset="0"/>
                  <a:ea typeface="Malgun Gothic" panose="020B0503020000020004" pitchFamily="34" charset="-127"/>
                </a:rPr>
                <a:t>Selamat</a:t>
              </a:r>
              <a:r>
                <a:rPr lang="en-US" sz="8400" dirty="0">
                  <a:solidFill>
                    <a:srgbClr val="FFFFFF"/>
                  </a:solidFill>
                  <a:latin typeface="More Sugar Thin" pitchFamily="50" charset="0"/>
                  <a:ea typeface="Malgun Gothic" panose="020B0503020000020004" pitchFamily="34" charset="-127"/>
                </a:rPr>
                <a:t> </a:t>
              </a:r>
              <a:r>
                <a:rPr lang="en-US" sz="8400" dirty="0" err="1">
                  <a:solidFill>
                    <a:srgbClr val="FFFFFF"/>
                  </a:solidFill>
                  <a:latin typeface="More Sugar Thin" pitchFamily="50" charset="0"/>
                  <a:ea typeface="Malgun Gothic" panose="020B0503020000020004" pitchFamily="34" charset="-127"/>
                </a:rPr>
                <a:t>Belajar</a:t>
              </a:r>
              <a:r>
                <a:rPr lang="en-US" sz="8400" dirty="0">
                  <a:solidFill>
                    <a:srgbClr val="FFFFFF"/>
                  </a:solidFill>
                  <a:latin typeface="More Sugar Thin" pitchFamily="50" charset="0"/>
                  <a:ea typeface="Malgun Gothic" panose="020B0503020000020004" pitchFamily="34" charset="-127"/>
                </a:rPr>
                <a:t>!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2057397" y="4762500"/>
            <a:ext cx="14173199" cy="3785652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8000" b="0" i="0" dirty="0" err="1">
                <a:effectLst/>
                <a:latin typeface="Fredoka One" panose="02000000000000000000" pitchFamily="2" charset="0"/>
              </a:rPr>
              <a:t>Lahirnya</a:t>
            </a:r>
            <a:r>
              <a:rPr lang="en-ID" sz="8000" b="0" i="0" dirty="0">
                <a:effectLst/>
                <a:latin typeface="Fredoka One" panose="02000000000000000000" pitchFamily="2" charset="0"/>
              </a:rPr>
              <a:t> Para </a:t>
            </a:r>
            <a:r>
              <a:rPr lang="en-ID" sz="8000" b="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8000" b="0" i="0" dirty="0">
                <a:effectLst/>
                <a:latin typeface="Fredoka One" panose="02000000000000000000" pitchFamily="2" charset="0"/>
              </a:rPr>
              <a:t> Muslim pada Masa Bani </a:t>
            </a:r>
            <a:r>
              <a:rPr lang="en-ID" sz="8000" b="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8000" dirty="0">
                <a:latin typeface="Fredoka One" panose="02000000000000000000" pitchFamily="2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7397600" y="3771900"/>
            <a:ext cx="3492795" cy="600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1" b="1" dirty="0">
                <a:latin typeface="Bitter" panose="020B0604020202020204" charset="0"/>
              </a:rPr>
              <a:t>BAB 10</a:t>
            </a:r>
            <a:endParaRPr lang="en-ID" sz="3301" b="1" dirty="0">
              <a:latin typeface="Bit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995392" y="8335544"/>
            <a:ext cx="659141" cy="65914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839200" y="2171700"/>
            <a:ext cx="6754331" cy="6375323"/>
            <a:chOff x="-1" y="-32526"/>
            <a:chExt cx="8506328" cy="7865956"/>
          </a:xfrm>
        </p:grpSpPr>
        <p:sp>
          <p:nvSpPr>
            <p:cNvPr id="6" name="AutoShape 6"/>
            <p:cNvSpPr/>
            <p:nvPr/>
          </p:nvSpPr>
          <p:spPr>
            <a:xfrm>
              <a:off x="46182" y="3828274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32526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1.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Filsafat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-1" y="699255"/>
              <a:ext cx="8425382" cy="40216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Ishaq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Al-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Kindi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(809–873 M)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it-IT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Nashr Al-Farabi (870–961 M)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Sina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(980–1037 M)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Al-Ghazali (1058–1111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Rusyd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(1126–1198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br>
                <a:rPr lang="en-ID" sz="2800" dirty="0">
                  <a:latin typeface="More Sugar Thin" pitchFamily="50" charset="0"/>
                </a:rPr>
              </a:br>
              <a:r>
                <a:rPr lang="en-ID" sz="2800" dirty="0">
                  <a:latin typeface="More Sugar Thin" pitchFamily="50" charset="0"/>
                </a:rPr>
                <a:t/>
              </a:r>
              <a:br>
                <a:rPr lang="en-ID" sz="2800" dirty="0">
                  <a:latin typeface="More Sugar Thin" pitchFamily="50" charset="0"/>
                </a:rPr>
              </a:b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-1" y="7833430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36946" y="4147332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2.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Kedokteran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0944" y="4863514"/>
              <a:ext cx="8425383" cy="290267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Zakaria Yahya bin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Mesuwaih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wafat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857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Bakar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Ar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-Razi,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dikenal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juga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Rhazes (864–932M)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Sina</a:t>
              </a:r>
              <a:r>
                <a:rPr lang="en-ID" sz="280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(980–1037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272935"/>
              <a:ext cx="7491559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977668" y="417869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(1)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992600" y="8429769"/>
            <a:ext cx="659141" cy="65914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715550" y="2978827"/>
            <a:ext cx="6782148" cy="6375323"/>
            <a:chOff x="-3" y="-32526"/>
            <a:chExt cx="8541361" cy="7865956"/>
          </a:xfrm>
        </p:grpSpPr>
        <p:sp>
          <p:nvSpPr>
            <p:cNvPr id="6" name="AutoShape 6"/>
            <p:cNvSpPr/>
            <p:nvPr/>
          </p:nvSpPr>
          <p:spPr>
            <a:xfrm>
              <a:off x="-2" y="3258053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32526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3.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Matematika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-1" y="699255"/>
              <a:ext cx="8425382" cy="21265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Khawarizmi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Wafa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Muhammad bin Muhammad bin Ismail bin Al-Abbas (940–998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-3" y="5796500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81077" y="3972926"/>
              <a:ext cx="7491558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4.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Farmasi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5974" y="4848326"/>
              <a:ext cx="8425384" cy="5341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Baithar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(1193–1248 M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272935"/>
              <a:ext cx="7491558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rgbClr val="F3D6D8"/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1047456" y="455348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(2)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7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992600" y="8411882"/>
            <a:ext cx="659141" cy="65914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973474" y="2530401"/>
            <a:ext cx="6934199" cy="5793815"/>
            <a:chOff x="-1" y="684946"/>
            <a:chExt cx="8732851" cy="7148484"/>
          </a:xfrm>
        </p:grpSpPr>
        <p:sp>
          <p:nvSpPr>
            <p:cNvPr id="6" name="AutoShape 6"/>
            <p:cNvSpPr/>
            <p:nvPr/>
          </p:nvSpPr>
          <p:spPr>
            <a:xfrm>
              <a:off x="46182" y="3828274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80944" y="684946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5.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Astronomi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9803" y="1595449"/>
              <a:ext cx="8425382" cy="15949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Ma’shar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Al-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Falaki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(787–886 M)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Jabir Al-Battani (858–929 M)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Raihan Al-</a:t>
              </a:r>
              <a:r>
                <a:rPr lang="en-ID" sz="2800" dirty="0" err="1">
                  <a:solidFill>
                    <a:srgbClr val="242021"/>
                  </a:solidFill>
                  <a:latin typeface="More Sugar Thin" pitchFamily="50" charset="0"/>
                </a:rPr>
                <a:t>Biruni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(973–1048 M) </a:t>
              </a:r>
              <a:endParaRPr lang="en-US" sz="2800" dirty="0">
                <a:solidFill>
                  <a:srgbClr val="242021"/>
                </a:solidFill>
                <a:latin typeface="More Sugar Thin" pitchFamily="50" charset="0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-1" y="7833430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36946" y="4147334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6.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Geografi</a:t>
              </a:r>
              <a:endParaRPr lang="en-US" sz="40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0942" y="4863514"/>
              <a:ext cx="8651908" cy="268601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Khurdazabah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(820–913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Ahmad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Ya’kubi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(870–895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Muhammad Al-Hasan Al-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Hamadani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(893–946 M)</a:t>
              </a:r>
              <a:r>
                <a:rPr lang="es-ES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Al-Hasan Al-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Mas’udi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(896–956 M)</a:t>
              </a:r>
              <a:r>
                <a:rPr lang="es-ES" sz="2800" dirty="0">
                  <a:latin typeface="More Sugar Thin" pitchFamily="50" charset="0"/>
                </a:rPr>
                <a:t> </a:t>
              </a:r>
              <a:endParaRPr lang="en-ID" sz="2800" dirty="0">
                <a:latin typeface="More Sugar Thin" pitchFamily="50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272935"/>
              <a:ext cx="7491559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928772" y="475598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(3)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91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953474" y="8446759"/>
            <a:ext cx="659141" cy="65914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837164" y="1808042"/>
            <a:ext cx="6726729" cy="7352731"/>
            <a:chOff x="-1" y="-1341670"/>
            <a:chExt cx="8471566" cy="9071894"/>
          </a:xfrm>
        </p:grpSpPr>
        <p:sp>
          <p:nvSpPr>
            <p:cNvPr id="6" name="AutoShape 6"/>
            <p:cNvSpPr/>
            <p:nvPr/>
          </p:nvSpPr>
          <p:spPr>
            <a:xfrm>
              <a:off x="46182" y="3828274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98527" y="-1341670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7.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Sejarah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6183" y="-514994"/>
              <a:ext cx="8425382" cy="4784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Ahmad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Ya’kubi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(870–895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dirty="0" err="1">
                  <a:solidFill>
                    <a:srgbClr val="242021"/>
                  </a:solidFill>
                  <a:latin typeface="More Sugar Thin" pitchFamily="50" charset="0"/>
                </a:rPr>
                <a:t>Ibnu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dirty="0" err="1">
                  <a:solidFill>
                    <a:srgbClr val="242021"/>
                  </a:solidFill>
                  <a:latin typeface="More Sugar Thin" pitchFamily="50" charset="0"/>
                </a:rPr>
                <a:t>Ishaq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(704–768 M)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dirty="0" err="1">
                  <a:solidFill>
                    <a:srgbClr val="242021"/>
                  </a:solidFill>
                  <a:latin typeface="More Sugar Thin" pitchFamily="50" charset="0"/>
                </a:rPr>
                <a:t>Ibnu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dirty="0" err="1">
                  <a:solidFill>
                    <a:srgbClr val="242021"/>
                  </a:solidFill>
                  <a:latin typeface="More Sugar Thin" pitchFamily="50" charset="0"/>
                </a:rPr>
                <a:t>Qutaibah</a:t>
              </a:r>
              <a:r>
                <a:rPr lang="en-ID" sz="28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(828–889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Hisyam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wafat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834 M)</a:t>
              </a: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sv-SE" sz="2800" dirty="0">
                  <a:solidFill>
                    <a:srgbClr val="242021"/>
                  </a:solidFill>
                  <a:latin typeface="More Sugar Thin" pitchFamily="50" charset="0"/>
                </a:rPr>
                <a:t>Muhammad Ibn Jarir Ath-Thabari (839–923 M) </a:t>
              </a:r>
              <a:endParaRPr lang="en-ID" sz="2800" dirty="0">
                <a:solidFill>
                  <a:srgbClr val="242021"/>
                </a:solidFill>
                <a:latin typeface="More Sugar Thin" pitchFamily="50" charset="0"/>
              </a:endParaRPr>
            </a:p>
            <a:p>
              <a:pPr marL="457200" indent="-457200"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Ahmad Ibn Yahya Ibn Jabir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Baladzuri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(820–892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br>
                <a:rPr lang="en-ID" sz="2800" dirty="0">
                  <a:latin typeface="More Sugar Thin" pitchFamily="50" charset="0"/>
                </a:rPr>
              </a:b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-1" y="7106828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6182" y="4258761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8.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Sastra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6946" y="5196486"/>
              <a:ext cx="8425383" cy="157852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Nawas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(756–814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Abdillah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Ibn Abdus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Jahsyiyari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wafat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942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  <a:endParaRPr lang="en-US" sz="28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1" y="7169729"/>
              <a:ext cx="7491559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977668" y="435729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(4)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30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957546" y="8547023"/>
            <a:ext cx="659141" cy="65914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839200" y="1128257"/>
            <a:ext cx="6690058" cy="8168709"/>
            <a:chOff x="0" y="-1627955"/>
            <a:chExt cx="8425383" cy="10078659"/>
          </a:xfrm>
        </p:grpSpPr>
        <p:sp>
          <p:nvSpPr>
            <p:cNvPr id="7" name="TextBox 7"/>
            <p:cNvSpPr txBox="1"/>
            <p:nvPr/>
          </p:nvSpPr>
          <p:spPr>
            <a:xfrm>
              <a:off x="391336" y="-1627955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9.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Agama</a:t>
              </a:r>
            </a:p>
          </p:txBody>
        </p:sp>
        <p:sp>
          <p:nvSpPr>
            <p:cNvPr id="9" name="AutoShape 9"/>
            <p:cNvSpPr/>
            <p:nvPr/>
          </p:nvSpPr>
          <p:spPr>
            <a:xfrm>
              <a:off x="0" y="8450704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7490609"/>
              <a:ext cx="7491559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977668" y="435729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(5)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4E40DEB-30C5-4134-B234-4B4628F7C3E9}"/>
              </a:ext>
            </a:extLst>
          </p:cNvPr>
          <p:cNvSpPr txBox="1"/>
          <p:nvPr/>
        </p:nvSpPr>
        <p:spPr>
          <a:xfrm>
            <a:off x="9137073" y="2442743"/>
            <a:ext cx="70104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Abu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Hanifah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(700–767 M)</a:t>
            </a: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Malik (713–795 M),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Syafi’i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(767–820 M), dan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Ahmad bin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Hambal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(780–855 M)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05A724-9082-4BF7-8E0D-7163FAC3881B}"/>
              </a:ext>
            </a:extLst>
          </p:cNvPr>
          <p:cNvSpPr txBox="1"/>
          <p:nvPr/>
        </p:nvSpPr>
        <p:spPr>
          <a:xfrm>
            <a:off x="9170717" y="4875193"/>
            <a:ext cx="91855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sv-SE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Muhammad Ibn Jarir Ath-Thabari (839–923 M)</a:t>
            </a:r>
            <a:r>
              <a:rPr lang="sv-SE" sz="2800" dirty="0">
                <a:latin typeface="More Sugar Thin" pitchFamily="50" charset="0"/>
              </a:rPr>
              <a:t> </a:t>
            </a: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Ibnu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Athiyah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Al-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Andalusi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(1088–1146 M)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88AF49-4958-4B44-A7A3-B17FCE1CF6A1}"/>
              </a:ext>
            </a:extLst>
          </p:cNvPr>
          <p:cNvSpPr txBox="1"/>
          <p:nvPr/>
        </p:nvSpPr>
        <p:spPr>
          <a:xfrm>
            <a:off x="9259035" y="6575096"/>
            <a:ext cx="922712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Bukhari (810–870 M)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Muslim (821–875 M)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Ibnu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Majah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(824–887 M)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Abu Daud (817–888 M)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An-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Nasa’i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(829–915 M)</a:t>
            </a:r>
            <a:endParaRPr lang="en-ID" sz="2800" dirty="0">
              <a:solidFill>
                <a:srgbClr val="242021"/>
              </a:solidFill>
              <a:latin typeface="More Sugar Thin" pitchFamily="50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Imam At-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Tirmidzi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(824–892 M)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D082382F-42E4-4593-A2D2-14149FED176B}"/>
              </a:ext>
            </a:extLst>
          </p:cNvPr>
          <p:cNvSpPr txBox="1"/>
          <p:nvPr/>
        </p:nvSpPr>
        <p:spPr>
          <a:xfrm>
            <a:off x="8825290" y="2000891"/>
            <a:ext cx="5948569" cy="441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3380"/>
              </a:lnSpc>
              <a:buFont typeface="Courier New" panose="02070309020205020404" pitchFamily="49" charset="0"/>
              <a:buChar char="o"/>
            </a:pP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Bidang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Ilmu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Fikih</a:t>
            </a:r>
            <a:endParaRPr lang="en-US" sz="3600" i="1" dirty="0">
              <a:solidFill>
                <a:srgbClr val="000000"/>
              </a:solidFill>
              <a:latin typeface="More Sugar Thin" pitchFamily="50" charset="0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FBFD124A-B9C3-4E5D-AF20-97BB006452F2}"/>
              </a:ext>
            </a:extLst>
          </p:cNvPr>
          <p:cNvSpPr txBox="1"/>
          <p:nvPr/>
        </p:nvSpPr>
        <p:spPr>
          <a:xfrm>
            <a:off x="8825290" y="4375431"/>
            <a:ext cx="5948569" cy="441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3380"/>
              </a:lnSpc>
              <a:buFont typeface="Courier New" panose="02070309020205020404" pitchFamily="49" charset="0"/>
              <a:buChar char="o"/>
            </a:pP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Bidang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Ilmu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Tafsir</a:t>
            </a: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AACEB31F-672B-4996-AD34-F34F4FB469DA}"/>
              </a:ext>
            </a:extLst>
          </p:cNvPr>
          <p:cNvSpPr txBox="1"/>
          <p:nvPr/>
        </p:nvSpPr>
        <p:spPr>
          <a:xfrm>
            <a:off x="8825291" y="6102899"/>
            <a:ext cx="5948569" cy="441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>
              <a:lnSpc>
                <a:spcPts val="3380"/>
              </a:lnSpc>
              <a:buFont typeface="Courier New" panose="02070309020205020404" pitchFamily="49" charset="0"/>
              <a:buChar char="o"/>
            </a:pP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Bidang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3600" i="1" dirty="0" err="1">
                <a:solidFill>
                  <a:srgbClr val="000000"/>
                </a:solidFill>
                <a:latin typeface="More Sugar Thin" pitchFamily="50" charset="0"/>
              </a:rPr>
              <a:t>Ilmu</a:t>
            </a:r>
            <a:r>
              <a:rPr lang="en-US" sz="3600" i="1" dirty="0">
                <a:solidFill>
                  <a:srgbClr val="000000"/>
                </a:solidFill>
                <a:latin typeface="More Sugar Thin" pitchFamily="50" charset="0"/>
              </a:rPr>
              <a:t> Hadis</a:t>
            </a:r>
          </a:p>
        </p:txBody>
      </p:sp>
    </p:spTree>
    <p:extLst>
      <p:ext uri="{BB962C8B-B14F-4D97-AF65-F5344CB8AC3E}">
        <p14:creationId xmlns:p14="http://schemas.microsoft.com/office/powerpoint/2010/main" val="2780260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1819107" y="1798471"/>
            <a:ext cx="10287000" cy="669005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8825344" y="2818264"/>
            <a:ext cx="7176656" cy="5728759"/>
            <a:chOff x="-17451" y="765213"/>
            <a:chExt cx="9038198" cy="7068217"/>
          </a:xfrm>
        </p:grpSpPr>
        <p:sp>
          <p:nvSpPr>
            <p:cNvPr id="6" name="AutoShape 6"/>
            <p:cNvSpPr/>
            <p:nvPr/>
          </p:nvSpPr>
          <p:spPr>
            <a:xfrm>
              <a:off x="46182" y="4574285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46182" y="765213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71500" indent="-5715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US" sz="3600" i="1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3600" i="1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3600" i="1" dirty="0" err="1">
                  <a:solidFill>
                    <a:srgbClr val="000000"/>
                  </a:solidFill>
                  <a:latin typeface="More Sugar Thin" pitchFamily="50" charset="0"/>
                </a:rPr>
                <a:t>Ilmu</a:t>
              </a:r>
              <a:r>
                <a:rPr lang="en-US" sz="3600" i="1" dirty="0">
                  <a:solidFill>
                    <a:srgbClr val="000000"/>
                  </a:solidFill>
                  <a:latin typeface="More Sugar Thin" pitchFamily="50" charset="0"/>
                </a:rPr>
                <a:t> Kalam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7722" y="1703176"/>
              <a:ext cx="8253025" cy="26581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514350" indent="-514350">
                <a:buFont typeface="+mj-lt"/>
                <a:buAutoNum type="alphaLcParenR"/>
              </a:pP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Imam Abu Al-Hasan Al-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Asy’ari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(873–935 M) dan Imam Abu Mansur Al-</a:t>
              </a:r>
              <a:r>
                <a:rPr lang="es-ES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Maturidi</a:t>
              </a:r>
              <a:r>
                <a:rPr lang="es-ES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(853–944 M)</a:t>
              </a:r>
              <a:r>
                <a:rPr lang="es-ES" sz="2800" dirty="0">
                  <a:latin typeface="More Sugar Thin" pitchFamily="50" charset="0"/>
                </a:rPr>
                <a:t> </a:t>
              </a:r>
            </a:p>
            <a:p>
              <a:pPr marL="514350" indent="-514350">
                <a:buFont typeface="+mj-lt"/>
                <a:buAutoNum type="alphaLcParenR"/>
              </a:pPr>
              <a:r>
                <a:rPr lang="es-ES" sz="2800" dirty="0" err="1">
                  <a:solidFill>
                    <a:srgbClr val="242021"/>
                  </a:solidFill>
                  <a:latin typeface="More Sugar Thin" pitchFamily="50" charset="0"/>
                </a:rPr>
                <a:t>Washil</a:t>
              </a:r>
              <a:r>
                <a:rPr lang="es-ES" sz="2800" dirty="0">
                  <a:solidFill>
                    <a:srgbClr val="242021"/>
                  </a:solidFill>
                  <a:latin typeface="More Sugar Thin" pitchFamily="50" charset="0"/>
                </a:rPr>
                <a:t> Ibn </a:t>
              </a:r>
              <a:r>
                <a:rPr lang="es-ES" sz="2800" dirty="0" err="1">
                  <a:solidFill>
                    <a:srgbClr val="242021"/>
                  </a:solidFill>
                  <a:latin typeface="More Sugar Thin" pitchFamily="50" charset="0"/>
                </a:rPr>
                <a:t>Atha</a:t>
              </a:r>
              <a:r>
                <a:rPr lang="es-ES" sz="2800" dirty="0">
                  <a:solidFill>
                    <a:srgbClr val="242021"/>
                  </a:solidFill>
                  <a:latin typeface="More Sugar Thin" pitchFamily="50" charset="0"/>
                </a:rPr>
                <a:t> (700–748 M) dan Abu </a:t>
              </a:r>
              <a:r>
                <a:rPr lang="es-ES" sz="2800" dirty="0" err="1">
                  <a:solidFill>
                    <a:srgbClr val="242021"/>
                  </a:solidFill>
                  <a:latin typeface="More Sugar Thin" pitchFamily="50" charset="0"/>
                </a:rPr>
                <a:t>Huzail</a:t>
              </a:r>
              <a:r>
                <a:rPr lang="es-ES" sz="2800" dirty="0">
                  <a:solidFill>
                    <a:srgbClr val="242021"/>
                  </a:solidFill>
                  <a:latin typeface="More Sugar Thin" pitchFamily="50" charset="0"/>
                </a:rPr>
                <a:t> Al-</a:t>
              </a:r>
              <a:r>
                <a:rPr lang="es-ES" sz="2800" dirty="0" err="1">
                  <a:solidFill>
                    <a:srgbClr val="242021"/>
                  </a:solidFill>
                  <a:latin typeface="More Sugar Thin" pitchFamily="50" charset="0"/>
                </a:rPr>
                <a:t>Allaf</a:t>
              </a:r>
              <a:r>
                <a:rPr lang="es-ES" sz="2800" dirty="0">
                  <a:solidFill>
                    <a:srgbClr val="242021"/>
                  </a:solidFill>
                  <a:latin typeface="More Sugar Thin" pitchFamily="50" charset="0"/>
                </a:rPr>
                <a:t>(752–849 M) </a:t>
              </a:r>
              <a:endParaRPr lang="en-US" sz="2800" dirty="0">
                <a:solidFill>
                  <a:srgbClr val="242021"/>
                </a:solidFill>
                <a:latin typeface="More Sugar Thin" pitchFamily="50" charset="0"/>
              </a:endParaRPr>
            </a:p>
          </p:txBody>
        </p:sp>
        <p:sp>
          <p:nvSpPr>
            <p:cNvPr id="9" name="AutoShape 9"/>
            <p:cNvSpPr/>
            <p:nvPr/>
          </p:nvSpPr>
          <p:spPr>
            <a:xfrm>
              <a:off x="-1" y="7833430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6182" y="5049339"/>
              <a:ext cx="7491559" cy="5451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10. </a:t>
              </a:r>
              <a:r>
                <a:rPr lang="en-US" sz="4000" dirty="0" err="1">
                  <a:solidFill>
                    <a:srgbClr val="000000"/>
                  </a:solidFill>
                  <a:latin typeface="More Sugar Thin" pitchFamily="50" charset="0"/>
                </a:rPr>
                <a:t>Bidang</a:t>
              </a:r>
              <a:r>
                <a:rPr lang="en-US" sz="4000" dirty="0">
                  <a:solidFill>
                    <a:srgbClr val="000000"/>
                  </a:solidFill>
                  <a:latin typeface="More Sugar Thin" pitchFamily="50" charset="0"/>
                </a:rPr>
                <a:t> Bahasa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-17451" y="5990919"/>
              <a:ext cx="8425383" cy="107212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Imam 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Sabawaih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(799–765 M)</a:t>
              </a:r>
              <a:r>
                <a:rPr lang="en-ID" sz="2800" dirty="0">
                  <a:latin typeface="More Sugar Thin" pitchFamily="50" charset="0"/>
                </a:rPr>
                <a:t> </a:t>
              </a:r>
            </a:p>
            <a:p>
              <a:pPr marL="457200" indent="-457200">
                <a:lnSpc>
                  <a:spcPts val="3380"/>
                </a:lnSpc>
                <a:buFont typeface="Courier New" panose="02070309020205020404" pitchFamily="49" charset="0"/>
                <a:buChar char="o"/>
              </a:pP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Abu Zakariya Al-</a:t>
              </a:r>
              <a:r>
                <a:rPr lang="en-ID" sz="28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Farra</a:t>
              </a:r>
              <a:r>
                <a:rPr lang="en-ID" sz="28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(761–822 M)</a:t>
              </a:r>
              <a:endParaRPr lang="en-ID" sz="2800" dirty="0">
                <a:latin typeface="More Sugar Thin" pitchFamily="50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272935"/>
              <a:ext cx="7491559" cy="560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80"/>
                </a:lnSpc>
              </a:pPr>
              <a:endParaRPr lang="en-US" sz="2600" dirty="0">
                <a:solidFill>
                  <a:srgbClr val="000000"/>
                </a:solidFill>
                <a:latin typeface="Poppins Ligh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25492" y="2171700"/>
            <a:ext cx="6251403" cy="6375323"/>
            <a:chOff x="0" y="0"/>
            <a:chExt cx="8335203" cy="7798810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335203" cy="7798810"/>
              <a:chOff x="0" y="0"/>
              <a:chExt cx="2114672" cy="197858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114672" cy="1978587"/>
              </a:xfrm>
              <a:custGeom>
                <a:avLst/>
                <a:gdLst/>
                <a:ahLst/>
                <a:cxnLst/>
                <a:rect l="l" t="t" r="r" b="b"/>
                <a:pathLst>
                  <a:path w="2114672" h="1913890">
                    <a:moveTo>
                      <a:pt x="1990212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990212" y="0"/>
                    </a:lnTo>
                    <a:cubicBezTo>
                      <a:pt x="2058792" y="0"/>
                      <a:pt x="2114672" y="55880"/>
                      <a:pt x="2114672" y="124460"/>
                    </a:cubicBezTo>
                    <a:lnTo>
                      <a:pt x="2114672" y="1789430"/>
                    </a:lnTo>
                    <a:cubicBezTo>
                      <a:pt x="2114672" y="1858010"/>
                      <a:pt x="2058792" y="1913890"/>
                      <a:pt x="1990212" y="19138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</p:sp>
        </p:grpSp>
        <p:sp>
          <p:nvSpPr>
            <p:cNvPr id="16" name="TextBox 16"/>
            <p:cNvSpPr txBox="1"/>
            <p:nvPr/>
          </p:nvSpPr>
          <p:spPr>
            <a:xfrm>
              <a:off x="977668" y="435729"/>
              <a:ext cx="6565141" cy="7115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Lahirnya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Para </a:t>
              </a: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Ilmuwan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Muslim pada Masa Bani</a:t>
              </a:r>
              <a:br>
                <a:rPr lang="en-ID" sz="5400" i="0" dirty="0">
                  <a:effectLst/>
                  <a:latin typeface="Fredoka One" panose="02000000000000000000" pitchFamily="2" charset="0"/>
                </a:rPr>
              </a:br>
              <a:r>
                <a:rPr lang="en-ID" sz="5400" i="0" dirty="0" err="1">
                  <a:effectLst/>
                  <a:latin typeface="Fredoka One" panose="02000000000000000000" pitchFamily="2" charset="0"/>
                </a:rPr>
                <a:t>Abbasiyah</a:t>
              </a:r>
              <a:r>
                <a:rPr lang="en-ID" sz="5400" i="0" dirty="0">
                  <a:effectLst/>
                  <a:latin typeface="Fredoka One" panose="02000000000000000000" pitchFamily="2" charset="0"/>
                </a:rPr>
                <a:t> (750–1258 M)</a:t>
              </a:r>
              <a:r>
                <a:rPr lang="en-ID" sz="5400" dirty="0">
                  <a:latin typeface="Fredoka One" panose="02000000000000000000" pitchFamily="2" charset="0"/>
                </a:rPr>
                <a:t> (6)</a:t>
              </a:r>
              <a:endParaRPr lang="en-US" sz="5400" dirty="0">
                <a:latin typeface="Fredoka One" panose="02000000000000000000" pitchFamily="2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8C1EEA-34EF-4323-848F-4AE27C9800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98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460932" y="-9784128"/>
            <a:ext cx="9366662" cy="18511108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4036742" y="5291251"/>
            <a:ext cx="10267950" cy="4205519"/>
            <a:chOff x="0" y="0"/>
            <a:chExt cx="9502756" cy="560735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502756" cy="5607358"/>
              <a:chOff x="0" y="0"/>
              <a:chExt cx="1913890" cy="1129342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13890" cy="1129342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111284">
                    <a:moveTo>
                      <a:pt x="1789430" y="1111284"/>
                    </a:moveTo>
                    <a:lnTo>
                      <a:pt x="124460" y="1111284"/>
                    </a:lnTo>
                    <a:cubicBezTo>
                      <a:pt x="55880" y="1111284"/>
                      <a:pt x="0" y="1055404"/>
                      <a:pt x="0" y="986824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986824"/>
                    </a:lnTo>
                    <a:cubicBezTo>
                      <a:pt x="1913890" y="1055404"/>
                      <a:pt x="1858010" y="1111284"/>
                      <a:pt x="1789430" y="1111284"/>
                    </a:cubicBez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en-ID" dirty="0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86624" y="505613"/>
              <a:ext cx="9129507" cy="45961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Ibnu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Sina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Avicenna,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mempunyai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nama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lengkap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Abu Al-Husain Ibn Abdallah Ibn Hasan Ibn Ali Ibn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Sina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Pada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bidang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kedokteran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menghasilkan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karya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berjudul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T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he Canon of Medicine</a:t>
              </a:r>
              <a:r>
                <a:rPr lang="en-ID" sz="3200" dirty="0">
                  <a:latin typeface="More Sugar Thin" pitchFamily="50" charset="0"/>
                </a:rPr>
                <a:t>  dan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m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enyusun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Kitab Al-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Syifa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lebih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dikenal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The Book of Healing. </a:t>
              </a:r>
              <a:r>
                <a:rPr lang="en-ID" sz="3200" b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Sedangkan</a:t>
              </a:r>
              <a:r>
                <a:rPr lang="en-ID" sz="3200" b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bidang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fisika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optik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mengemukakan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pendapat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bahwa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“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cahaya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memiliki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kecepatan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”</a:t>
              </a:r>
              <a:r>
                <a:rPr lang="en-ID" sz="3200" dirty="0">
                  <a:latin typeface="More Sugar Thin" pitchFamily="50" charset="0"/>
                </a:rPr>
                <a:t> </a:t>
              </a: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297464" y="3866244"/>
            <a:ext cx="5657850" cy="1567626"/>
            <a:chOff x="85249" y="-159690"/>
            <a:chExt cx="7543800" cy="4007216"/>
          </a:xfrm>
          <a:solidFill>
            <a:schemeClr val="accent2">
              <a:lumMod val="40000"/>
              <a:lumOff val="60000"/>
            </a:schemeClr>
          </a:solidFill>
        </p:grpSpPr>
        <p:grpSp>
          <p:nvGrpSpPr>
            <p:cNvPr id="16" name="Group 16"/>
            <p:cNvGrpSpPr/>
            <p:nvPr/>
          </p:nvGrpSpPr>
          <p:grpSpPr>
            <a:xfrm>
              <a:off x="85249" y="-159690"/>
              <a:ext cx="7543800" cy="4007216"/>
              <a:chOff x="21628" y="-40514"/>
              <a:chExt cx="1913890" cy="1016646"/>
            </a:xfrm>
            <a:grpFill/>
          </p:grpSpPr>
          <p:sp>
            <p:nvSpPr>
              <p:cNvPr id="17" name="Freeform 17"/>
              <p:cNvSpPr/>
              <p:nvPr/>
            </p:nvSpPr>
            <p:spPr>
              <a:xfrm>
                <a:off x="21628" y="-40514"/>
                <a:ext cx="1913890" cy="1016646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016646">
                    <a:moveTo>
                      <a:pt x="1789430" y="1016646"/>
                    </a:moveTo>
                    <a:lnTo>
                      <a:pt x="124460" y="1016646"/>
                    </a:lnTo>
                    <a:cubicBezTo>
                      <a:pt x="55880" y="1016646"/>
                      <a:pt x="0" y="960766"/>
                      <a:pt x="0" y="892186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789430" y="0"/>
                    </a:lnTo>
                    <a:cubicBezTo>
                      <a:pt x="1858010" y="0"/>
                      <a:pt x="1913890" y="55880"/>
                      <a:pt x="1913890" y="124460"/>
                    </a:cubicBezTo>
                    <a:lnTo>
                      <a:pt x="1913890" y="892186"/>
                    </a:lnTo>
                    <a:cubicBezTo>
                      <a:pt x="1913890" y="960766"/>
                      <a:pt x="1858010" y="1016646"/>
                      <a:pt x="1789430" y="1016646"/>
                    </a:cubicBezTo>
                    <a:close/>
                  </a:path>
                </a:pathLst>
              </a:custGeom>
              <a:grpFill/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440016" y="1043355"/>
              <a:ext cx="6834267" cy="940428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60"/>
                </a:lnSpc>
              </a:pPr>
              <a:r>
                <a:rPr lang="en-US" sz="5400" dirty="0" err="1">
                  <a:solidFill>
                    <a:srgbClr val="FFFFFF"/>
                  </a:solidFill>
                  <a:latin typeface="More Sugar Thin" pitchFamily="50" charset="0"/>
                </a:rPr>
                <a:t>Ibnu</a:t>
              </a:r>
              <a:r>
                <a:rPr lang="en-US" sz="5400" dirty="0">
                  <a:solidFill>
                    <a:srgbClr val="FFFFFF"/>
                  </a:solidFill>
                  <a:latin typeface="More Sugar Thin" pitchFamily="50" charset="0"/>
                </a:rPr>
                <a:t> </a:t>
              </a:r>
              <a:r>
                <a:rPr lang="en-US" sz="5400" dirty="0" err="1">
                  <a:solidFill>
                    <a:srgbClr val="FFFFFF"/>
                  </a:solidFill>
                  <a:latin typeface="More Sugar Thin" pitchFamily="50" charset="0"/>
                </a:rPr>
                <a:t>Sina</a:t>
              </a:r>
              <a:endParaRPr lang="en-US" sz="5400" dirty="0">
                <a:solidFill>
                  <a:srgbClr val="FFFFFF"/>
                </a:solidFill>
                <a:latin typeface="More Sugar Thin" pitchFamily="50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40C87E-11E8-4BC7-9E4B-4EBA739F7D78}"/>
              </a:ext>
            </a:extLst>
          </p:cNvPr>
          <p:cNvSpPr txBox="1"/>
          <p:nvPr/>
        </p:nvSpPr>
        <p:spPr>
          <a:xfrm>
            <a:off x="800100" y="520733"/>
            <a:ext cx="166878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5400" i="0" dirty="0">
                <a:effectLst/>
                <a:latin typeface="Fredoka One" panose="02000000000000000000" pitchFamily="2" charset="0"/>
              </a:rPr>
              <a:t>Peran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Ilmuwan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Muslim Bani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Abbasiyah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dalam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/>
            </a:r>
            <a:br>
              <a:rPr lang="en-ID" sz="5400" i="0" dirty="0">
                <a:effectLst/>
                <a:latin typeface="Fredoka One" panose="02000000000000000000" pitchFamily="2" charset="0"/>
              </a:rPr>
            </a:br>
            <a:r>
              <a:rPr lang="en-ID" sz="5400" i="0" dirty="0" err="1">
                <a:effectLst/>
                <a:latin typeface="Fredoka One" panose="02000000000000000000" pitchFamily="2" charset="0"/>
              </a:rPr>
              <a:t>Menginspirasi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Dunia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Ilmu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Pengetahuan</a:t>
            </a:r>
            <a:r>
              <a:rPr lang="en-ID" sz="5400" i="0" dirty="0">
                <a:effectLst/>
                <a:latin typeface="Fredoka One" panose="02000000000000000000" pitchFamily="2" charset="0"/>
              </a:rPr>
              <a:t> dan </a:t>
            </a:r>
            <a:r>
              <a:rPr lang="en-ID" sz="5400" i="0" dirty="0" err="1">
                <a:effectLst/>
                <a:latin typeface="Fredoka One" panose="02000000000000000000" pitchFamily="2" charset="0"/>
              </a:rPr>
              <a:t>Teknologi</a:t>
            </a:r>
            <a:r>
              <a:rPr lang="en-ID" sz="5400" dirty="0">
                <a:latin typeface="Fredoka One" panose="02000000000000000000" pitchFamily="2" charset="0"/>
              </a:rPr>
              <a:t> (1)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D77C63B-6353-4CFF-9DAB-4E55D4011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150"/>
            <a:ext cx="18341435" cy="990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847</Words>
  <Application>Microsoft Office PowerPoint</Application>
  <PresentationFormat>Custom</PresentationFormat>
  <Paragraphs>88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More Sugar Thin</vt:lpstr>
      <vt:lpstr>Gaegu</vt:lpstr>
      <vt:lpstr>Calibri</vt:lpstr>
      <vt:lpstr>Arial</vt:lpstr>
      <vt:lpstr>ＭＳ Ｐゴシック</vt:lpstr>
      <vt:lpstr>Malgun Gothic</vt:lpstr>
      <vt:lpstr>Poppins Light</vt:lpstr>
      <vt:lpstr>Courier New</vt:lpstr>
      <vt:lpstr>Fredoka One</vt:lpstr>
      <vt:lpstr>Bitter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Presentasi Pendidikan Peraturan Kelas Bulat dan Ramah Pastel Abu-Abu dan Merah Muda Ungu</dc:title>
  <cp:lastModifiedBy>Muhammad Faqih Alim</cp:lastModifiedBy>
  <cp:revision>6</cp:revision>
  <dcterms:created xsi:type="dcterms:W3CDTF">2006-08-16T00:00:00Z</dcterms:created>
  <dcterms:modified xsi:type="dcterms:W3CDTF">2022-08-22T06:58:20Z</dcterms:modified>
  <dc:identifier>DAFJ08a_-kI</dc:identifier>
</cp:coreProperties>
</file>