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6" r:id="rId3"/>
    <p:sldId id="388" r:id="rId4"/>
    <p:sldId id="389" r:id="rId5"/>
    <p:sldId id="392" r:id="rId6"/>
    <p:sldId id="446" r:id="rId7"/>
    <p:sldId id="447" r:id="rId8"/>
    <p:sldId id="448" r:id="rId9"/>
    <p:sldId id="481" r:id="rId10"/>
    <p:sldId id="482" r:id="rId11"/>
    <p:sldId id="483" r:id="rId12"/>
    <p:sldId id="491" r:id="rId13"/>
    <p:sldId id="494" r:id="rId14"/>
    <p:sldId id="401" r:id="rId15"/>
    <p:sldId id="485" r:id="rId16"/>
    <p:sldId id="486" r:id="rId17"/>
    <p:sldId id="487" r:id="rId18"/>
    <p:sldId id="488" r:id="rId19"/>
    <p:sldId id="489" r:id="rId20"/>
    <p:sldId id="484" r:id="rId21"/>
    <p:sldId id="492" r:id="rId22"/>
    <p:sldId id="493" r:id="rId23"/>
    <p:sldId id="464" r:id="rId24"/>
    <p:sldId id="465" r:id="rId25"/>
    <p:sldId id="467" r:id="rId26"/>
    <p:sldId id="468" r:id="rId27"/>
    <p:sldId id="469" r:id="rId28"/>
    <p:sldId id="470" r:id="rId29"/>
    <p:sldId id="471" r:id="rId30"/>
    <p:sldId id="472" r:id="rId31"/>
    <p:sldId id="473" r:id="rId32"/>
    <p:sldId id="474" r:id="rId33"/>
    <p:sldId id="475" r:id="rId34"/>
    <p:sldId id="476" r:id="rId35"/>
    <p:sldId id="477" r:id="rId36"/>
    <p:sldId id="478" r:id="rId37"/>
    <p:sldId id="479" r:id="rId38"/>
    <p:sldId id="480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>
        <p:scale>
          <a:sx n="72" d="100"/>
          <a:sy n="72" d="100"/>
        </p:scale>
        <p:origin x="-365" y="-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 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SMP/MTs Kelas 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</a:t>
            </a:r>
            <a:r>
              <a:rPr lang="id-ID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be 6">
            <a:extLst>
              <a:ext uri="{FF2B5EF4-FFF2-40B4-BE49-F238E27FC236}">
                <a16:creationId xmlns="" xmlns:a16="http://schemas.microsoft.com/office/drawing/2014/main" id="{98160949-CF98-7040-1529-8D42B690ED18}"/>
              </a:ext>
            </a:extLst>
          </p:cNvPr>
          <p:cNvSpPr/>
          <p:nvPr/>
        </p:nvSpPr>
        <p:spPr>
          <a:xfrm>
            <a:off x="864760" y="542637"/>
            <a:ext cx="3860800" cy="5105036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4" rIns="121887" bIns="60944" rtlCol="0" anchor="ctr"/>
          <a:lstStyle/>
          <a:p>
            <a:pPr algn="ctr"/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22" y="656823"/>
            <a:ext cx="3710756" cy="499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152816"/>
            <a:ext cx="3672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Kelincahan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Agility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8526850" y="2593514"/>
            <a:ext cx="37235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2400" dirty="0"/>
              <a:t>latihan </a:t>
            </a:r>
            <a:r>
              <a:rPr lang="id-ID" sz="2400" dirty="0" smtClean="0"/>
              <a:t>lari zig-zag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502343" y="4896650"/>
            <a:ext cx="1061502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latihan </a:t>
            </a:r>
            <a:r>
              <a:rPr lang="id-ID" sz="2400" dirty="0"/>
              <a:t>lari </a:t>
            </a:r>
            <a:r>
              <a:rPr lang="id-ID" sz="2400" dirty="0" smtClean="0"/>
              <a:t>zig-zag: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Tentukan jarak tempuh sesuai </a:t>
            </a:r>
            <a:r>
              <a:rPr lang="id-ID" sz="2400" dirty="0" smtClean="0"/>
              <a:t>kesepakatan.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Bentuklah </a:t>
            </a:r>
            <a:r>
              <a:rPr lang="id-ID" sz="2400" dirty="0"/>
              <a:t>kelompok, masing-masing </a:t>
            </a:r>
            <a:r>
              <a:rPr lang="id-ID" sz="2400" dirty="0" smtClean="0"/>
              <a:t>kelompok terdiri atas 3–5 </a:t>
            </a:r>
            <a:r>
              <a:rPr lang="id-ID" sz="2400" dirty="0"/>
              <a:t>peserta </a:t>
            </a:r>
            <a:r>
              <a:rPr lang="id-ID" sz="2400" dirty="0" smtClean="0"/>
              <a:t>didik.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Buatlah </a:t>
            </a:r>
            <a:r>
              <a:rPr lang="id-ID" sz="2400" dirty="0"/>
              <a:t>garis start dan finis dengan jarak yang </a:t>
            </a:r>
            <a:r>
              <a:rPr lang="id-ID" sz="2400" dirty="0" smtClean="0"/>
              <a:t>telah ditentukan.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perlombaan antarkelompok secara </a:t>
            </a:r>
            <a:r>
              <a:rPr lang="id-ID" sz="2400" dirty="0" smtClean="0"/>
              <a:t>estafet.</a:t>
            </a:r>
            <a:endParaRPr lang="en-ID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88" y="710902"/>
            <a:ext cx="6377339" cy="46452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945" y="1154485"/>
            <a:ext cx="5237125" cy="381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4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9330" y="611054"/>
            <a:ext cx="8055437" cy="5867541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85093" y="410426"/>
            <a:ext cx="3672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Kelincahan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Agility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073021" y="6182519"/>
            <a:ext cx="37235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2400" dirty="0"/>
              <a:t>latihan </a:t>
            </a:r>
            <a:r>
              <a:rPr lang="id-ID" sz="2400" i="1" dirty="0"/>
              <a:t>squat </a:t>
            </a:r>
            <a:r>
              <a:rPr lang="id-ID" sz="2400" i="1" dirty="0" smtClean="0"/>
              <a:t>thrust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513896" y="1381205"/>
            <a:ext cx="625403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latihan </a:t>
            </a:r>
            <a:r>
              <a:rPr lang="id-ID" sz="2400" i="1" dirty="0"/>
              <a:t>squat </a:t>
            </a:r>
            <a:r>
              <a:rPr lang="id-ID" sz="2400" i="1" dirty="0" smtClean="0"/>
              <a:t>thrust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Latihan dilakukan secara mandiri atau dengan </a:t>
            </a:r>
            <a:r>
              <a:rPr lang="id-ID" sz="2400" dirty="0" smtClean="0"/>
              <a:t>teman.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Latihan </a:t>
            </a:r>
            <a:r>
              <a:rPr lang="id-ID" sz="2400" dirty="0"/>
              <a:t>dimulai dari posisi berdiri dengan kedua kaki rapat </a:t>
            </a:r>
            <a:r>
              <a:rPr lang="id-ID" sz="2400" dirty="0" smtClean="0"/>
              <a:t>dan tangan </a:t>
            </a:r>
            <a:r>
              <a:rPr lang="id-ID" sz="2400" dirty="0"/>
              <a:t>di samping </a:t>
            </a:r>
            <a:r>
              <a:rPr lang="id-ID" sz="2400" dirty="0" smtClean="0"/>
              <a:t>badan.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gerak jongkok. Kedua tangan diletakkan ke </a:t>
            </a:r>
            <a:r>
              <a:rPr lang="id-ID" sz="2400" dirty="0" smtClean="0"/>
              <a:t>lantai selebar </a:t>
            </a:r>
            <a:r>
              <a:rPr lang="id-ID" sz="2400" dirty="0"/>
              <a:t>bahu dan kedua kaki dijulurkan ke belakang </a:t>
            </a:r>
            <a:r>
              <a:rPr lang="id-ID" sz="2400" dirty="0" smtClean="0"/>
              <a:t>secara bersamaan </a:t>
            </a:r>
            <a:r>
              <a:rPr lang="id-ID" sz="2400" dirty="0"/>
              <a:t>hingga </a:t>
            </a:r>
            <a:r>
              <a:rPr lang="id-ID" sz="2400" dirty="0" smtClean="0"/>
              <a:t>lurus.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Tarik </a:t>
            </a:r>
            <a:r>
              <a:rPr lang="id-ID" sz="2400" dirty="0"/>
              <a:t>kembali kedua kaki ke depan sehingga kembali </a:t>
            </a:r>
            <a:r>
              <a:rPr lang="id-ID" sz="2400" dirty="0" smtClean="0"/>
              <a:t>pada posisi </a:t>
            </a:r>
            <a:r>
              <a:rPr lang="id-ID" sz="2400" dirty="0"/>
              <a:t>jongkok, lalu dilanjutkan dengan gerak lompat ke </a:t>
            </a:r>
            <a:r>
              <a:rPr lang="id-ID" sz="2400" dirty="0" smtClean="0"/>
              <a:t>atas dengan </a:t>
            </a:r>
            <a:r>
              <a:rPr lang="id-ID" sz="2400" dirty="0"/>
              <a:t>posisi </a:t>
            </a:r>
            <a:r>
              <a:rPr lang="id-ID" sz="2400" dirty="0" smtClean="0"/>
              <a:t>berdiri.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100388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6570" name="Picture 10" descr="D:\JOB ERLANGGA\PPT PJOK SMP VIII Kurikulum Merdeka\PJOK SMP VIII KM\Powerpoint\Bab 10\1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8841" y="1"/>
            <a:ext cx="8406209" cy="612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255431" y="337919"/>
            <a:ext cx="3672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3. Keseimbangan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924720" y="5476611"/>
            <a:ext cx="37235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l</a:t>
            </a:r>
            <a:r>
              <a:rPr lang="id-ID" sz="2400" dirty="0" smtClean="0"/>
              <a:t>atihan </a:t>
            </a:r>
            <a:r>
              <a:rPr lang="id-ID" sz="2400" dirty="0"/>
              <a:t>keseimbangan berdiri dengan satu </a:t>
            </a:r>
            <a:r>
              <a:rPr lang="id-ID" sz="2400" dirty="0" smtClean="0"/>
              <a:t>kaki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456350" y="2061724"/>
            <a:ext cx="656822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Keseimbangan adalah kemampuan seseorang </a:t>
            </a:r>
            <a:r>
              <a:rPr lang="id-ID" sz="2400" dirty="0" smtClean="0"/>
              <a:t>untuk mempertahankan </a:t>
            </a:r>
            <a:r>
              <a:rPr lang="id-ID" sz="2400" dirty="0"/>
              <a:t>posisi tubuh dalam keadaan bergerak atau </a:t>
            </a:r>
            <a:r>
              <a:rPr lang="id-ID" sz="2400" dirty="0" smtClean="0"/>
              <a:t>tidak bergerak</a:t>
            </a:r>
            <a:r>
              <a:rPr lang="id-ID" sz="2400" dirty="0"/>
              <a:t>. </a:t>
            </a:r>
            <a:r>
              <a:rPr lang="id-ID" sz="2400" dirty="0" smtClean="0"/>
              <a:t>Latihan keseimbangan </a:t>
            </a:r>
            <a:r>
              <a:rPr lang="id-ID" sz="2400" dirty="0"/>
              <a:t>dapat dilakukan dengan </a:t>
            </a:r>
            <a:r>
              <a:rPr lang="id-ID" sz="2400" dirty="0" smtClean="0"/>
              <a:t>berjalan dengan </a:t>
            </a:r>
            <a:r>
              <a:rPr lang="id-ID" sz="2400" dirty="0"/>
              <a:t>mengurangi atau memperkecil </a:t>
            </a:r>
            <a:r>
              <a:rPr lang="id-ID" sz="2400" dirty="0" smtClean="0"/>
              <a:t>bidang tumpuan</a:t>
            </a:r>
            <a:r>
              <a:rPr lang="id-ID" sz="2400" dirty="0"/>
              <a:t>. </a:t>
            </a:r>
            <a:r>
              <a:rPr lang="id-ID" sz="2400" dirty="0" smtClean="0"/>
              <a:t>Bentuk latihan </a:t>
            </a:r>
            <a:r>
              <a:rPr lang="id-ID" sz="2400" dirty="0"/>
              <a:t>keseimbangan </a:t>
            </a:r>
            <a:r>
              <a:rPr lang="id-ID" sz="2400" dirty="0" smtClean="0"/>
              <a:t>meliputi latihan </a:t>
            </a:r>
            <a:r>
              <a:rPr lang="id-ID" sz="2400" dirty="0"/>
              <a:t>keseimbangan berdiri </a:t>
            </a:r>
            <a:r>
              <a:rPr lang="id-ID" sz="2400" dirty="0" smtClean="0"/>
              <a:t>dengan satu </a:t>
            </a:r>
            <a:r>
              <a:rPr lang="id-ID" sz="2400" dirty="0"/>
              <a:t>kaki dan berjalan di atas balok </a:t>
            </a:r>
            <a:r>
              <a:rPr lang="id-ID" sz="2400" dirty="0" smtClean="0"/>
              <a:t>titian.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118062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77503" y="607016"/>
            <a:ext cx="3672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4. Koordinasi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047778" y="5267362"/>
            <a:ext cx="44643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l</a:t>
            </a:r>
            <a:r>
              <a:rPr lang="id-ID" sz="2400" dirty="0" smtClean="0"/>
              <a:t>atihan koordinasi </a:t>
            </a:r>
            <a:r>
              <a:rPr lang="id-ID" sz="2400" dirty="0"/>
              <a:t>memantulkan bola tenis </a:t>
            </a:r>
            <a:r>
              <a:rPr lang="id-ID" sz="2400" dirty="0" smtClean="0"/>
              <a:t>ke tembok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795493" y="2770062"/>
            <a:ext cx="614439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Unsur koordinasi dalam kebugaran jasmani adalah </a:t>
            </a:r>
            <a:r>
              <a:rPr lang="id-ID" sz="2400" dirty="0" smtClean="0"/>
              <a:t>kemampuan tubuh </a:t>
            </a:r>
            <a:r>
              <a:rPr lang="id-ID" sz="2400" dirty="0"/>
              <a:t>menyatukan berbagai gerak tubuh </a:t>
            </a:r>
            <a:r>
              <a:rPr lang="id-ID" sz="2400" dirty="0" smtClean="0"/>
              <a:t>yang berbeda ke </a:t>
            </a:r>
            <a:r>
              <a:rPr lang="id-ID" sz="2400" dirty="0"/>
              <a:t>dalam satu gerakan. Latihan koordinasi dilakukan dengan </a:t>
            </a:r>
            <a:r>
              <a:rPr lang="id-ID" sz="2400" dirty="0" smtClean="0"/>
              <a:t>tingkat konsentrasi </a:t>
            </a:r>
            <a:r>
              <a:rPr lang="id-ID" sz="2400" dirty="0"/>
              <a:t>yang tinggi dan kemampuan gerak insting </a:t>
            </a:r>
            <a:r>
              <a:rPr lang="id-ID" sz="2400" dirty="0" smtClean="0"/>
              <a:t>yang kuat. </a:t>
            </a:r>
            <a:endParaRPr lang="en-ID" sz="2400" dirty="0"/>
          </a:p>
        </p:txBody>
      </p:sp>
      <p:pic>
        <p:nvPicPr>
          <p:cNvPr id="72713" name="Picture 9" descr="D:\JOB ERLANGGA\PPT PJOK SMP VIII Kurikulum Merdeka\PJOK SMP VIII KM\Powerpoint\Bab 10\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2271" y="607016"/>
            <a:ext cx="7180986" cy="523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53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23345" y="918985"/>
            <a:ext cx="6583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Gerak Kecepatan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107584" y="4127941"/>
            <a:ext cx="1108441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id-ID" sz="2400" dirty="0"/>
              <a:t>Latihan lari cepat menempuh </a:t>
            </a:r>
            <a:r>
              <a:rPr lang="id-ID" sz="2400" dirty="0" smtClean="0"/>
              <a:t>jarak 40–60 m: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Lakukan latihan di lintasan lurus dengan jarak </a:t>
            </a:r>
            <a:r>
              <a:rPr lang="id-ID" sz="2400" dirty="0" smtClean="0"/>
              <a:t>40–60</a:t>
            </a:r>
            <a:r>
              <a:rPr lang="id-ID" sz="2400" dirty="0"/>
              <a:t> </a:t>
            </a:r>
            <a:r>
              <a:rPr lang="id-ID" sz="2400" dirty="0" smtClean="0"/>
              <a:t>m.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Langkah </a:t>
            </a:r>
            <a:r>
              <a:rPr lang="id-ID" sz="2400" dirty="0"/>
              <a:t>dimulai dari start sampai </a:t>
            </a:r>
            <a:r>
              <a:rPr lang="id-ID" sz="2400" dirty="0" smtClean="0"/>
              <a:t>finis.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Badan </a:t>
            </a:r>
            <a:r>
              <a:rPr lang="id-ID" sz="2400" dirty="0"/>
              <a:t>dicondongkan ke depan, lutut diangkat, </a:t>
            </a:r>
            <a:r>
              <a:rPr lang="id-ID" sz="2400" dirty="0" smtClean="0"/>
              <a:t>dan ayunkan tangan.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Pengaturan </a:t>
            </a:r>
            <a:r>
              <a:rPr lang="id-ID" sz="2400" dirty="0"/>
              <a:t>napas sangat berpengaruh </a:t>
            </a:r>
            <a:r>
              <a:rPr lang="id-ID" sz="2400" dirty="0" smtClean="0"/>
              <a:t>pada keberhasilan</a:t>
            </a:r>
            <a:r>
              <a:rPr lang="id-ID" sz="2400" dirty="0"/>
              <a:t> </a:t>
            </a:r>
            <a:r>
              <a:rPr lang="id-ID" sz="2400" dirty="0" smtClean="0"/>
              <a:t>laju </a:t>
            </a:r>
            <a:r>
              <a:rPr lang="id-ID" sz="2400" dirty="0"/>
              <a:t>kecepatan. Gerak-gerak </a:t>
            </a:r>
            <a:r>
              <a:rPr lang="id-ID" sz="2400" dirty="0" smtClean="0"/>
              <a:t>tersebut akan memengaruhi otot </a:t>
            </a:r>
            <a:r>
              <a:rPr lang="id-ID" sz="2400" dirty="0"/>
              <a:t>kaki, pergelangan kaki, persendian bahu dan </a:t>
            </a:r>
            <a:r>
              <a:rPr lang="id-ID" sz="2400" dirty="0" smtClean="0"/>
              <a:t>siku lengan</a:t>
            </a:r>
            <a:r>
              <a:rPr lang="id-ID" sz="2400" dirty="0"/>
              <a:t>, serta </a:t>
            </a:r>
            <a:r>
              <a:rPr lang="id-ID" sz="2400" dirty="0" smtClean="0"/>
              <a:t>paru-paru dan </a:t>
            </a:r>
            <a:r>
              <a:rPr lang="id-ID" sz="2400" dirty="0"/>
              <a:t>jantung terpacu </a:t>
            </a:r>
            <a:r>
              <a:rPr lang="id-ID" sz="2400" dirty="0" smtClean="0"/>
              <a:t>untuk bergerak </a:t>
            </a:r>
            <a:r>
              <a:rPr lang="id-ID" sz="2400" dirty="0"/>
              <a:t>cepat</a:t>
            </a:r>
            <a:r>
              <a:rPr lang="id-ID" sz="2400" dirty="0" smtClean="0"/>
              <a:t>.</a:t>
            </a:r>
            <a:endParaRPr lang="en-ID" sz="2400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23345" y="25116"/>
            <a:ext cx="854110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ea typeface="Tahoma" panose="020B0604030504040204" pitchFamily="34" charset="0"/>
                <a:cs typeface="Arial" panose="020B0604020202020204" pitchFamily="34" charset="0"/>
              </a:rPr>
              <a:t>B.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Menganalisis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Latihan Peningkatan Derajat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Kebugaran Jasmani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yang Terkait dengan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396" y="1317136"/>
            <a:ext cx="4002201" cy="2915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76197"/>
            <a:ext cx="4470269" cy="325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7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91036" y="311402"/>
            <a:ext cx="6583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Gerak Kecepatan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6017290" y="1876540"/>
            <a:ext cx="583700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Latihan kecepatan reaksi pada pemain bola basket </a:t>
            </a:r>
            <a:r>
              <a:rPr lang="id-ID" sz="2400" dirty="0" smtClean="0"/>
              <a:t>berfokus pada </a:t>
            </a:r>
            <a:r>
              <a:rPr lang="id-ID" sz="2400" dirty="0"/>
              <a:t>bola, mempercepat, melompat, serta </a:t>
            </a:r>
            <a:r>
              <a:rPr lang="id-ID" sz="2400" dirty="0" smtClean="0"/>
              <a:t>memperlambat dan </a:t>
            </a:r>
            <a:r>
              <a:rPr lang="id-ID" sz="2400" dirty="0"/>
              <a:t>menghentikan langkah. Terdapat koordinasi </a:t>
            </a:r>
            <a:r>
              <a:rPr lang="id-ID" sz="2400" dirty="0" smtClean="0"/>
              <a:t>langkah dan </a:t>
            </a:r>
            <a:r>
              <a:rPr lang="id-ID" sz="2400" dirty="0"/>
              <a:t>gerak tangan saat melakukan gerak tersebut. </a:t>
            </a:r>
            <a:r>
              <a:rPr lang="id-ID" sz="2400" dirty="0" smtClean="0"/>
              <a:t>Gerak tersebut </a:t>
            </a:r>
            <a:r>
              <a:rPr lang="id-ID" sz="2400" dirty="0"/>
              <a:t>memerlukan kesiapan otot-otot terkait, </a:t>
            </a:r>
            <a:r>
              <a:rPr lang="id-ID" sz="2400" dirty="0" smtClean="0"/>
              <a:t>seperti paru-paru </a:t>
            </a:r>
            <a:r>
              <a:rPr lang="id-ID" sz="2400" dirty="0"/>
              <a:t>dan jantung. </a:t>
            </a:r>
            <a:endParaRPr lang="en-ID" sz="2400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291660" y="5321824"/>
            <a:ext cx="43816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/>
              <a:t>latihan </a:t>
            </a:r>
            <a:r>
              <a:rPr lang="id-ID" sz="2400" dirty="0"/>
              <a:t>kecepatan </a:t>
            </a:r>
            <a:r>
              <a:rPr lang="id-ID" sz="2400" dirty="0" smtClean="0"/>
              <a:t>reaksi </a:t>
            </a:r>
            <a:r>
              <a:rPr lang="id-ID" sz="2400" dirty="0"/>
              <a:t>pada pemain </a:t>
            </a:r>
            <a:r>
              <a:rPr lang="id-ID" sz="2400" dirty="0" smtClean="0"/>
              <a:t>bola basket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36" y="834622"/>
            <a:ext cx="6582938" cy="479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01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524" y="510441"/>
            <a:ext cx="7382735" cy="537557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91036" y="311402"/>
            <a:ext cx="6583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Gerak Kecepatan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012737" y="2676939"/>
            <a:ext cx="638506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Latihan kecepatan reaksi pada pemain </a:t>
            </a:r>
            <a:r>
              <a:rPr lang="id-ID" sz="2400" dirty="0" smtClean="0"/>
              <a:t>bulu tangkis berfokus pada </a:t>
            </a:r>
            <a:r>
              <a:rPr lang="id-ID" sz="2400" dirty="0"/>
              <a:t>kok, seperti gerak mengejar kok, langkah </a:t>
            </a:r>
            <a:r>
              <a:rPr lang="id-ID" sz="2400" dirty="0" smtClean="0"/>
              <a:t>cepat, panjang</a:t>
            </a:r>
            <a:r>
              <a:rPr lang="id-ID" sz="2400" dirty="0"/>
              <a:t>, </a:t>
            </a:r>
            <a:r>
              <a:rPr lang="id-ID" sz="2400" dirty="0" smtClean="0"/>
              <a:t>dan pendek </a:t>
            </a:r>
            <a:r>
              <a:rPr lang="id-ID" sz="2400" dirty="0"/>
              <a:t>untuk menyematkan kok agar </a:t>
            </a:r>
            <a:r>
              <a:rPr lang="id-ID" sz="2400" dirty="0" smtClean="0"/>
              <a:t>tidak terjatuh </a:t>
            </a:r>
            <a:r>
              <a:rPr lang="id-ID" sz="2400" dirty="0"/>
              <a:t>di lapangan sendiri atau secara tiba-tiba </a:t>
            </a:r>
            <a:r>
              <a:rPr lang="id-ID" sz="2400" dirty="0" smtClean="0"/>
              <a:t>harus meloncat </a:t>
            </a:r>
            <a:r>
              <a:rPr lang="id-ID" sz="2400" dirty="0"/>
              <a:t>untuk melakukan gerak smes</a:t>
            </a:r>
            <a:r>
              <a:rPr lang="id-ID" sz="2400" dirty="0" smtClean="0"/>
              <a:t>. </a:t>
            </a:r>
            <a:endParaRPr lang="en-ID" sz="2400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885768" y="5561835"/>
            <a:ext cx="43816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/>
              <a:t>latihan </a:t>
            </a:r>
            <a:r>
              <a:rPr lang="id-ID" sz="2400" dirty="0"/>
              <a:t>kecepatan </a:t>
            </a:r>
            <a:r>
              <a:rPr lang="id-ID" sz="2400" dirty="0" smtClean="0"/>
              <a:t>reaksi </a:t>
            </a:r>
            <a:r>
              <a:rPr lang="id-ID" sz="2400" dirty="0"/>
              <a:t>pada pemain </a:t>
            </a:r>
            <a:r>
              <a:rPr lang="id-ID" sz="2400" dirty="0" smtClean="0"/>
              <a:t>bulu tangkis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4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91036" y="311402"/>
            <a:ext cx="6583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Gerak Kecepatan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911401" y="2231840"/>
            <a:ext cx="601729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Latihan kecepatan reaksi pada pemain </a:t>
            </a:r>
            <a:r>
              <a:rPr lang="id-ID" sz="2400" dirty="0" smtClean="0"/>
              <a:t>sofbol berfokus</a:t>
            </a:r>
            <a:r>
              <a:rPr lang="id-ID" sz="2400" dirty="0"/>
              <a:t> </a:t>
            </a:r>
            <a:r>
              <a:rPr lang="id-ID" sz="2400" dirty="0" smtClean="0"/>
              <a:t>pada </a:t>
            </a:r>
            <a:r>
              <a:rPr lang="id-ID" sz="2400" dirty="0"/>
              <a:t>ketepatan memukul, menangkap, dan </a:t>
            </a:r>
            <a:r>
              <a:rPr lang="id-ID" sz="2400" dirty="0" smtClean="0"/>
              <a:t>mengejar bola</a:t>
            </a:r>
            <a:r>
              <a:rPr lang="id-ID" sz="2400" dirty="0"/>
              <a:t>. Dengan demikian, </a:t>
            </a:r>
            <a:r>
              <a:rPr lang="id-ID" sz="2400" dirty="0" smtClean="0"/>
              <a:t>pemain sofbol </a:t>
            </a:r>
            <a:r>
              <a:rPr lang="id-ID" sz="2400" dirty="0"/>
              <a:t>melakukan </a:t>
            </a:r>
            <a:r>
              <a:rPr lang="id-ID" sz="2400" dirty="0" smtClean="0"/>
              <a:t>gerak mempercepat dan memperlambat </a:t>
            </a:r>
            <a:r>
              <a:rPr lang="id-ID" sz="2400" dirty="0"/>
              <a:t>langkahnya </a:t>
            </a:r>
            <a:r>
              <a:rPr lang="id-ID" sz="2400" dirty="0" smtClean="0"/>
              <a:t>saat bermain</a:t>
            </a:r>
            <a:r>
              <a:rPr lang="id-ID" sz="2400" dirty="0"/>
              <a:t>. </a:t>
            </a:r>
            <a:r>
              <a:rPr lang="id-ID" sz="2400" dirty="0" smtClean="0"/>
              <a:t>Di samping </a:t>
            </a:r>
            <a:r>
              <a:rPr lang="id-ID" sz="2400" dirty="0"/>
              <a:t>kekompakan, keterampilan </a:t>
            </a:r>
            <a:r>
              <a:rPr lang="id-ID" sz="2400" dirty="0" smtClean="0"/>
              <a:t>gerak dan </a:t>
            </a:r>
            <a:r>
              <a:rPr lang="id-ID" sz="2400" dirty="0"/>
              <a:t>taktik diperlukan untuk kesiapan fisik </a:t>
            </a:r>
            <a:r>
              <a:rPr lang="id-ID" sz="2400" dirty="0" smtClean="0"/>
              <a:t>pemain</a:t>
            </a:r>
            <a:r>
              <a:rPr lang="id-ID" sz="2400" dirty="0"/>
              <a:t>.</a:t>
            </a:r>
            <a:endParaRPr lang="en-ID" sz="2400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924405" y="5515792"/>
            <a:ext cx="43816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/>
              <a:t>latihan </a:t>
            </a:r>
            <a:r>
              <a:rPr lang="id-ID" sz="2400" dirty="0"/>
              <a:t>kecepatan </a:t>
            </a:r>
            <a:r>
              <a:rPr lang="id-ID" sz="2400" dirty="0" smtClean="0"/>
              <a:t>reaksi </a:t>
            </a:r>
            <a:r>
              <a:rPr lang="id-ID" sz="2400" dirty="0"/>
              <a:t>pada pemain </a:t>
            </a:r>
            <a:r>
              <a:rPr lang="id-ID" sz="2400" dirty="0" smtClean="0"/>
              <a:t>sofbol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8351" y="258586"/>
            <a:ext cx="7432943" cy="541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61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91036" y="311402"/>
            <a:ext cx="6583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Gerak Kecepatan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969854" y="2274838"/>
            <a:ext cx="706819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Latihan kecepatan reaksi pada pemain sepak </a:t>
            </a:r>
            <a:r>
              <a:rPr lang="id-ID" sz="2400" dirty="0" smtClean="0"/>
              <a:t>bola difokuskan</a:t>
            </a:r>
            <a:r>
              <a:rPr lang="id-ID" sz="2400" dirty="0"/>
              <a:t> </a:t>
            </a:r>
            <a:r>
              <a:rPr lang="id-ID" sz="2400" dirty="0" smtClean="0"/>
              <a:t>pada </a:t>
            </a:r>
            <a:r>
              <a:rPr lang="id-ID" sz="2400" dirty="0"/>
              <a:t>cara memaksimalkan </a:t>
            </a:r>
            <a:r>
              <a:rPr lang="id-ID" sz="2400" dirty="0" smtClean="0"/>
              <a:t>atau mempercepat langkah dan </a:t>
            </a:r>
            <a:r>
              <a:rPr lang="id-ID" sz="2400" dirty="0"/>
              <a:t>memperlambat atau mengubah arah langkah </a:t>
            </a:r>
            <a:r>
              <a:rPr lang="id-ID" sz="2400" dirty="0" smtClean="0"/>
              <a:t>untuk mengejar </a:t>
            </a:r>
            <a:r>
              <a:rPr lang="id-ID" sz="2400" dirty="0"/>
              <a:t>dan merebut bola. Otot kaki pemain </a:t>
            </a:r>
            <a:r>
              <a:rPr lang="id-ID" sz="2400" dirty="0" smtClean="0"/>
              <a:t>tersebut harus </a:t>
            </a:r>
            <a:r>
              <a:rPr lang="id-ID" sz="2400" dirty="0"/>
              <a:t>terlatih, kuat, dan tanggap untuk bereaksi. </a:t>
            </a:r>
            <a:endParaRPr lang="en-ID" sz="2400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816049" y="5373588"/>
            <a:ext cx="38159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/>
              <a:t>latihan </a:t>
            </a:r>
            <a:r>
              <a:rPr lang="id-ID" sz="2400" dirty="0"/>
              <a:t>kecepatan </a:t>
            </a:r>
            <a:r>
              <a:rPr lang="id-ID" sz="2400" dirty="0" smtClean="0"/>
              <a:t>reaksi </a:t>
            </a:r>
            <a:r>
              <a:rPr lang="id-ID" sz="2400" dirty="0"/>
              <a:t>pada pemain sepak </a:t>
            </a:r>
            <a:r>
              <a:rPr lang="id-ID" sz="2400" dirty="0" smtClean="0"/>
              <a:t>bola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713" y="834622"/>
            <a:ext cx="6355238" cy="471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6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022" y="675440"/>
            <a:ext cx="7560621" cy="550711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91036" y="311402"/>
            <a:ext cx="6583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Gerak Kecepatan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143346" y="5722685"/>
            <a:ext cx="35832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/>
              <a:t>latihan </a:t>
            </a:r>
            <a:r>
              <a:rPr lang="id-ID" sz="2400" dirty="0"/>
              <a:t>kecepatan </a:t>
            </a:r>
            <a:r>
              <a:rPr lang="id-ID" sz="2400" dirty="0" smtClean="0"/>
              <a:t>bergerak (</a:t>
            </a:r>
            <a:r>
              <a:rPr lang="id-ID" sz="2400" dirty="0"/>
              <a:t>naik turun tangga</a:t>
            </a:r>
            <a:r>
              <a:rPr lang="id-ID" sz="2400" dirty="0" smtClean="0"/>
              <a:t>)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203474" y="1629296"/>
            <a:ext cx="679253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id-ID" sz="2400" dirty="0"/>
              <a:t>latihan naik turun </a:t>
            </a:r>
            <a:r>
              <a:rPr lang="id-ID" sz="2400" dirty="0" smtClean="0"/>
              <a:t>tangga: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Latihan ini dilakukan sebanyak dua kali, </a:t>
            </a:r>
            <a:r>
              <a:rPr lang="id-ID" sz="2400" dirty="0" smtClean="0"/>
              <a:t>berselang satu</a:t>
            </a:r>
            <a:r>
              <a:rPr lang="id-ID" sz="2400" dirty="0"/>
              <a:t> </a:t>
            </a:r>
            <a:r>
              <a:rPr lang="id-ID" sz="2400" dirty="0" smtClean="0"/>
              <a:t>kali </a:t>
            </a:r>
            <a:r>
              <a:rPr lang="id-ID" sz="2400" dirty="0"/>
              <a:t>secara bergantian dengan pelari </a:t>
            </a:r>
            <a:r>
              <a:rPr lang="id-ID" sz="2400" dirty="0" smtClean="0"/>
              <a:t>berikutnya.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Gerakan </a:t>
            </a:r>
            <a:r>
              <a:rPr lang="id-ID" sz="2400" dirty="0"/>
              <a:t>melangkah dan bertumpu bertujuan </a:t>
            </a:r>
            <a:r>
              <a:rPr lang="id-ID" sz="2400" dirty="0" smtClean="0"/>
              <a:t>agar otot</a:t>
            </a:r>
            <a:r>
              <a:rPr lang="id-ID" sz="2400" dirty="0"/>
              <a:t> </a:t>
            </a:r>
            <a:r>
              <a:rPr lang="id-ID" sz="2400" dirty="0" smtClean="0"/>
              <a:t>tungkai </a:t>
            </a:r>
            <a:r>
              <a:rPr lang="id-ID" sz="2400" dirty="0"/>
              <a:t>terbentuk sehingga tetap mampu </a:t>
            </a:r>
            <a:r>
              <a:rPr lang="id-ID" sz="2400" dirty="0" smtClean="0"/>
              <a:t>bergerak menopang </a:t>
            </a:r>
            <a:r>
              <a:rPr lang="id-ID" sz="2400" dirty="0"/>
              <a:t>beban </a:t>
            </a:r>
            <a:r>
              <a:rPr lang="id-ID" sz="2400" dirty="0" smtClean="0"/>
              <a:t>tubuh.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Koordinasi </a:t>
            </a:r>
            <a:r>
              <a:rPr lang="id-ID" sz="2400" dirty="0"/>
              <a:t>gerak tumpu dan otot paha serta sendi </a:t>
            </a:r>
            <a:r>
              <a:rPr lang="id-ID" sz="2400" dirty="0" smtClean="0"/>
              <a:t>lutut harus </a:t>
            </a:r>
            <a:r>
              <a:rPr lang="id-ID" sz="2400" dirty="0"/>
              <a:t>mampu memindahkan </a:t>
            </a:r>
            <a:r>
              <a:rPr lang="id-ID" sz="2400" dirty="0" smtClean="0"/>
              <a:t>dan mengangkat </a:t>
            </a:r>
            <a:r>
              <a:rPr lang="id-ID" sz="2400" dirty="0"/>
              <a:t>kaki </a:t>
            </a:r>
            <a:r>
              <a:rPr lang="id-ID" sz="2400" dirty="0" smtClean="0"/>
              <a:t>ke arah </a:t>
            </a:r>
            <a:r>
              <a:rPr lang="id-ID" sz="2400" dirty="0"/>
              <a:t>tangga di </a:t>
            </a:r>
            <a:r>
              <a:rPr lang="id-ID" sz="2400" dirty="0" smtClean="0"/>
              <a:t>atasnya (terbentuknya </a:t>
            </a:r>
            <a:r>
              <a:rPr lang="id-ID" sz="2400" dirty="0"/>
              <a:t>otot paha </a:t>
            </a:r>
            <a:r>
              <a:rPr lang="id-ID" sz="2400" dirty="0" smtClean="0"/>
              <a:t>dan sendi </a:t>
            </a:r>
            <a:r>
              <a:rPr lang="id-ID" sz="2400" dirty="0"/>
              <a:t>lutut</a:t>
            </a:r>
            <a:r>
              <a:rPr lang="id-ID" sz="2400" dirty="0" smtClean="0"/>
              <a:t>).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89581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729551" y="5836932"/>
            <a:ext cx="181030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id-ID" sz="1200" i="1" dirty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-1" y="1723370"/>
            <a:ext cx="5847010" cy="3729890"/>
            <a:chOff x="-1" y="1847850"/>
            <a:chExt cx="4150333" cy="2797420"/>
          </a:xfrm>
        </p:grpSpPr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0" y="2190750"/>
              <a:ext cx="4150332" cy="245452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Menganalisis </a:t>
              </a:r>
              <a:r>
                <a:rPr lang="id-ID" sz="2000" dirty="0"/>
                <a:t>aktivitas latihan peningkatan derajat kebugaran jasmani yang terkait dengan keterampilan (kecepatan, kelincahan, keseimbangan, dan koordinasi) dan pengukuran </a:t>
              </a:r>
              <a:r>
                <a:rPr lang="id-ID" sz="2000" dirty="0" smtClean="0"/>
                <a:t>hasilnya.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Mempraktikkan </a:t>
              </a:r>
              <a:r>
                <a:rPr lang="id-ID" sz="2000" dirty="0"/>
                <a:t>aktivitas latihan peningkatan derajat kebugaran jasmani yang terkait dengan keterampilan (kecepatan, kelincahan, keseimbangan, dan koordinasi) dan pengukuran </a:t>
              </a:r>
              <a:r>
                <a:rPr lang="id-ID" sz="2000" dirty="0" smtClean="0"/>
                <a:t>hasilnya</a:t>
              </a:r>
              <a:r>
                <a:rPr lang="id-ID" sz="2000" dirty="0"/>
                <a:t>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-1" y="1847850"/>
              <a:ext cx="4150332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0" y="1751915"/>
            <a:ext cx="2507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="" xmlns:a16="http://schemas.microsoft.com/office/drawing/2014/main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 smtClean="0">
                  <a:solidFill>
                    <a:schemeClr val="bg1"/>
                  </a:solidFill>
                </a:rPr>
                <a:t>10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4BE65CE-486A-79B3-C511-6110682F2D82}"/>
              </a:ext>
            </a:extLst>
          </p:cNvPr>
          <p:cNvSpPr txBox="1"/>
          <p:nvPr/>
        </p:nvSpPr>
        <p:spPr>
          <a:xfrm>
            <a:off x="1447526" y="175254"/>
            <a:ext cx="6540938" cy="120115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</a:rPr>
              <a:t>Aktivitas Latihan Peningkatan Kebugaran Jasmani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02" y="1723370"/>
            <a:ext cx="5260552" cy="4000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620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91036" y="311402"/>
            <a:ext cx="6583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Gerak Kelincahan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258155" y="2049681"/>
            <a:ext cx="679253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 smtClean="0"/>
              <a:t>Lari </a:t>
            </a:r>
            <a:r>
              <a:rPr lang="id-ID" sz="2400" dirty="0"/>
              <a:t>zig-zag membutuhkan kelincahan </a:t>
            </a:r>
            <a:r>
              <a:rPr lang="id-ID" sz="2400" dirty="0" smtClean="0"/>
              <a:t>menerobos setiap sela dengan </a:t>
            </a:r>
            <a:r>
              <a:rPr lang="id-ID" sz="2400" dirty="0"/>
              <a:t>berbelok. Lari zig-zag </a:t>
            </a:r>
            <a:r>
              <a:rPr lang="id-ID" sz="2400" dirty="0" smtClean="0"/>
              <a:t>berfokus pada </a:t>
            </a:r>
            <a:r>
              <a:rPr lang="id-ID" sz="2400" dirty="0"/>
              <a:t>kerja sama </a:t>
            </a:r>
            <a:r>
              <a:rPr lang="id-ID" sz="2400" dirty="0" smtClean="0"/>
              <a:t>antara kaki </a:t>
            </a:r>
            <a:r>
              <a:rPr lang="id-ID" sz="2400" dirty="0"/>
              <a:t>kanan dan kiri, juga ayunan lengan yang selalu </a:t>
            </a:r>
            <a:r>
              <a:rPr lang="id-ID" sz="2400" dirty="0" smtClean="0"/>
              <a:t>berubah saat berbelok. Ketahanan </a:t>
            </a:r>
            <a:r>
              <a:rPr lang="id-ID" sz="2400" dirty="0"/>
              <a:t>tubuh harus stabil ketika </a:t>
            </a:r>
            <a:r>
              <a:rPr lang="id-ID" sz="2400" dirty="0" smtClean="0"/>
              <a:t>melakukan perubahan </a:t>
            </a:r>
            <a:r>
              <a:rPr lang="id-ID" sz="2400" dirty="0"/>
              <a:t>arah secara tiba-tiba untuk </a:t>
            </a:r>
            <a:r>
              <a:rPr lang="id-ID" sz="2400" dirty="0" smtClean="0"/>
              <a:t>berbelok, melangkah ke depan</a:t>
            </a:r>
            <a:r>
              <a:rPr lang="id-ID" sz="2400" dirty="0"/>
              <a:t>, ke samping, baik ke </a:t>
            </a:r>
            <a:r>
              <a:rPr lang="id-ID" sz="2400" dirty="0" smtClean="0"/>
              <a:t>kanan maupun </a:t>
            </a:r>
            <a:r>
              <a:rPr lang="id-ID" sz="2400" dirty="0"/>
              <a:t>ke </a:t>
            </a:r>
            <a:r>
              <a:rPr lang="id-ID" sz="2400" dirty="0" smtClean="0"/>
              <a:t>kiri.</a:t>
            </a:r>
            <a:endParaRPr lang="en-ID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9867" y="573012"/>
            <a:ext cx="7716279" cy="56204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266809" y="5812944"/>
            <a:ext cx="38159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/>
              <a:t>latihan lari </a:t>
            </a:r>
            <a:r>
              <a:rPr lang="id-ID" sz="2400" dirty="0"/>
              <a:t>zig-zag 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60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869633" y="5406310"/>
            <a:ext cx="37235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l</a:t>
            </a:r>
            <a:r>
              <a:rPr lang="id-ID" sz="2400" dirty="0" smtClean="0"/>
              <a:t>atihan </a:t>
            </a:r>
            <a:r>
              <a:rPr lang="id-ID" sz="2400" dirty="0"/>
              <a:t>keseimbangan berdiri dengan satu </a:t>
            </a:r>
            <a:r>
              <a:rPr lang="id-ID" sz="2400" dirty="0" smtClean="0"/>
              <a:t>kaki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089529" y="1507255"/>
            <a:ext cx="7048798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</a:t>
            </a:r>
            <a:r>
              <a:rPr lang="id-ID" sz="2200" dirty="0" smtClean="0"/>
              <a:t>latihan keseimbangan berdiri dengan satu kaki: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Latihan dilakukan secara mandiri atau dengan </a:t>
            </a:r>
            <a:r>
              <a:rPr lang="id-ID" sz="2200" dirty="0" smtClean="0"/>
              <a:t>teman.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Berdiri </a:t>
            </a:r>
            <a:r>
              <a:rPr lang="id-ID" sz="2200" dirty="0"/>
              <a:t>dengan kedua kaki yang dirapatkan </a:t>
            </a:r>
            <a:r>
              <a:rPr lang="id-ID" sz="2200" dirty="0" smtClean="0"/>
              <a:t>dan kedua tangan berada </a:t>
            </a:r>
            <a:r>
              <a:rPr lang="id-ID" sz="2200" dirty="0"/>
              <a:t>lurus di samping </a:t>
            </a:r>
            <a:r>
              <a:rPr lang="id-ID" sz="2200" dirty="0" smtClean="0"/>
              <a:t>badan.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Kedua </a:t>
            </a:r>
            <a:r>
              <a:rPr lang="id-ID" sz="2200" dirty="0"/>
              <a:t>tangan direntangkan ke samping lurus </a:t>
            </a:r>
            <a:r>
              <a:rPr lang="id-ID" sz="2200" dirty="0" smtClean="0"/>
              <a:t>sejajar dengan</a:t>
            </a:r>
            <a:r>
              <a:rPr lang="id-ID" sz="2200" dirty="0"/>
              <a:t> </a:t>
            </a:r>
            <a:r>
              <a:rPr lang="id-ID" sz="2200" dirty="0" smtClean="0"/>
              <a:t>pundak.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Condongkan </a:t>
            </a:r>
            <a:r>
              <a:rPr lang="id-ID" sz="2200" dirty="0"/>
              <a:t>badan ke depan, kemudian salah satu </a:t>
            </a:r>
            <a:r>
              <a:rPr lang="id-ID" sz="2200" dirty="0" smtClean="0"/>
              <a:t>kaki diangkat </a:t>
            </a:r>
            <a:r>
              <a:rPr lang="id-ID" sz="2200" dirty="0"/>
              <a:t>ke belakang hingga badan dan </a:t>
            </a:r>
            <a:r>
              <a:rPr lang="id-ID" sz="2200" dirty="0" smtClean="0"/>
              <a:t>kaki berada dalam satu garis.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Setelah </a:t>
            </a:r>
            <a:r>
              <a:rPr lang="id-ID" sz="2200" dirty="0"/>
              <a:t>seimbang, usahakan tumit ditinggikan </a:t>
            </a:r>
            <a:r>
              <a:rPr lang="id-ID" sz="2200" dirty="0" smtClean="0"/>
              <a:t>ke atas</a:t>
            </a:r>
            <a:r>
              <a:rPr lang="id-ID" sz="2200" dirty="0"/>
              <a:t>. </a:t>
            </a:r>
            <a:r>
              <a:rPr lang="id-ID" sz="2200" dirty="0" smtClean="0"/>
              <a:t>Lakukan gerakan </a:t>
            </a:r>
            <a:r>
              <a:rPr lang="id-ID" sz="2200" dirty="0"/>
              <a:t>tersebut selama setengah </a:t>
            </a:r>
            <a:r>
              <a:rPr lang="id-ID" sz="2200" dirty="0" smtClean="0"/>
              <a:t>menit.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Lakukan </a:t>
            </a:r>
            <a:r>
              <a:rPr lang="id-ID" sz="2200" dirty="0"/>
              <a:t>gerak tersebut secara bergantian antara </a:t>
            </a:r>
            <a:r>
              <a:rPr lang="id-ID" sz="2200" dirty="0" smtClean="0"/>
              <a:t>kaki kanan</a:t>
            </a:r>
            <a:r>
              <a:rPr lang="id-ID" sz="2200" dirty="0"/>
              <a:t> </a:t>
            </a:r>
            <a:r>
              <a:rPr lang="id-ID" sz="2200" dirty="0" smtClean="0"/>
              <a:t>dan </a:t>
            </a:r>
            <a:r>
              <a:rPr lang="id-ID" sz="2200" dirty="0"/>
              <a:t>kiri sebagai tumpuan yang </a:t>
            </a:r>
            <a:r>
              <a:rPr lang="id-ID" sz="2200" dirty="0" smtClean="0"/>
              <a:t>dilakukan secara bergantian dengan teman.</a:t>
            </a:r>
            <a:endParaRPr lang="en-ID" sz="2200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83687" y="445425"/>
            <a:ext cx="72915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3.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Gerak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Keseimbangan</a:t>
            </a:r>
          </a:p>
        </p:txBody>
      </p:sp>
      <p:pic>
        <p:nvPicPr>
          <p:cNvPr id="7" name="Picture 10" descr="D:\JOB ERLANGGA\PPT PJOK SMP VIII Kurikulum Merdeka\PJOK SMP VIII KM\Powerpoint\Bab 10\1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2835" y="331305"/>
            <a:ext cx="7971064" cy="580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64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9635" y="920862"/>
            <a:ext cx="7692410" cy="56031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792205" y="5821077"/>
            <a:ext cx="37235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l</a:t>
            </a:r>
            <a:r>
              <a:rPr lang="id-ID" sz="2400" dirty="0" smtClean="0"/>
              <a:t>atihan </a:t>
            </a:r>
            <a:r>
              <a:rPr lang="id-ID" sz="2400" dirty="0"/>
              <a:t>keseimbangan di balok titian (</a:t>
            </a:r>
            <a:r>
              <a:rPr lang="id-ID" sz="2400" i="1" dirty="0"/>
              <a:t>beam</a:t>
            </a:r>
            <a:r>
              <a:rPr lang="id-ID" sz="2400" dirty="0" smtClean="0"/>
              <a:t>)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973139" y="1712261"/>
            <a:ext cx="727454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latihan keseimbangan di </a:t>
            </a:r>
            <a:r>
              <a:rPr lang="id-ID" sz="2400" dirty="0"/>
              <a:t>balok titian (</a:t>
            </a:r>
            <a:r>
              <a:rPr lang="id-ID" sz="2400" i="1" dirty="0" smtClean="0"/>
              <a:t>beam</a:t>
            </a:r>
            <a:r>
              <a:rPr lang="id-ID" sz="2400" dirty="0" smtClean="0"/>
              <a:t>):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Berdiri tegak, kedua tangan merentang, badan </a:t>
            </a:r>
            <a:r>
              <a:rPr lang="id-ID" sz="2400" dirty="0" smtClean="0"/>
              <a:t>tegap, dan</a:t>
            </a:r>
            <a:r>
              <a:rPr lang="id-ID" sz="2400" dirty="0"/>
              <a:t> </a:t>
            </a:r>
            <a:r>
              <a:rPr lang="id-ID" sz="2400" dirty="0" smtClean="0"/>
              <a:t>pandangan </a:t>
            </a:r>
            <a:r>
              <a:rPr lang="id-ID" sz="2400" dirty="0"/>
              <a:t>ke </a:t>
            </a:r>
            <a:r>
              <a:rPr lang="id-ID" sz="2400" dirty="0" smtClean="0"/>
              <a:t>depan.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Kaki </a:t>
            </a:r>
            <a:r>
              <a:rPr lang="id-ID" sz="2400" dirty="0"/>
              <a:t>dirapatkan, kedua tangan direntangkan di samping </a:t>
            </a:r>
            <a:r>
              <a:rPr lang="id-ID" sz="2400" dirty="0" smtClean="0"/>
              <a:t>badan.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Langkahkan </a:t>
            </a:r>
            <a:r>
              <a:rPr lang="id-ID" sz="2400" dirty="0"/>
              <a:t>kedua kaki secara bergantian, </a:t>
            </a:r>
            <a:r>
              <a:rPr lang="id-ID" sz="2400" dirty="0" smtClean="0"/>
              <a:t>saat bertumpu</a:t>
            </a:r>
            <a:r>
              <a:rPr lang="id-ID" sz="2400" dirty="0"/>
              <a:t> </a:t>
            </a:r>
            <a:r>
              <a:rPr lang="id-ID" sz="2400" dirty="0" smtClean="0"/>
              <a:t>diawali </a:t>
            </a:r>
            <a:r>
              <a:rPr lang="id-ID" sz="2400" dirty="0"/>
              <a:t>dari ujung kaki yang pertama kali menyentuh </a:t>
            </a:r>
            <a:r>
              <a:rPr lang="id-ID" sz="2400" dirty="0" smtClean="0"/>
              <a:t>balok titian.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Berjalanlah </a:t>
            </a:r>
            <a:r>
              <a:rPr lang="id-ID" sz="2400" dirty="0"/>
              <a:t>dengan kaki lurus sampai ke ujung </a:t>
            </a:r>
            <a:r>
              <a:rPr lang="id-ID" sz="2400" dirty="0" smtClean="0"/>
              <a:t>balok titian.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Saat </a:t>
            </a:r>
            <a:r>
              <a:rPr lang="id-ID" sz="2400" dirty="0"/>
              <a:t>berputar arah, kembali ayunkan satu kaki </a:t>
            </a:r>
            <a:r>
              <a:rPr lang="id-ID" sz="2400" dirty="0" smtClean="0"/>
              <a:t>ke depan dan berputar.</a:t>
            </a:r>
            <a:endParaRPr lang="en-ID" sz="2400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57929" y="362792"/>
            <a:ext cx="72915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3.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Gerak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Keseimbangan</a:t>
            </a:r>
          </a:p>
        </p:txBody>
      </p:sp>
    </p:spTree>
    <p:extLst>
      <p:ext uri="{BB962C8B-B14F-4D97-AF65-F5344CB8AC3E}">
        <p14:creationId xmlns:p14="http://schemas.microsoft.com/office/powerpoint/2010/main" val="264600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83687" y="445425"/>
            <a:ext cx="72915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Gerak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Koordinasi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108160" y="1851042"/>
            <a:ext cx="698890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memantulkan bola tenis ke </a:t>
            </a:r>
            <a:r>
              <a:rPr lang="id-ID" sz="2400" dirty="0" smtClean="0"/>
              <a:t>tembok: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Berdiri di depan tembok dengan jarak 3–4 m. </a:t>
            </a:r>
            <a:r>
              <a:rPr lang="id-ID" sz="2400" dirty="0" smtClean="0"/>
              <a:t>Tangan kanan</a:t>
            </a:r>
            <a:r>
              <a:rPr lang="id-ID" sz="2400" dirty="0"/>
              <a:t> </a:t>
            </a:r>
            <a:r>
              <a:rPr lang="id-ID" sz="2400" dirty="0" smtClean="0"/>
              <a:t>memegang </a:t>
            </a:r>
            <a:r>
              <a:rPr lang="id-ID" sz="2400" dirty="0"/>
              <a:t>bola tenis. Teman yang lain berdiri </a:t>
            </a:r>
            <a:r>
              <a:rPr lang="id-ID" sz="2400" dirty="0" smtClean="0"/>
              <a:t>di antara dinding dan </a:t>
            </a:r>
            <a:r>
              <a:rPr lang="id-ID" sz="2400" dirty="0"/>
              <a:t>pelempar untuk mengawasi </a:t>
            </a:r>
            <a:r>
              <a:rPr lang="id-ID" sz="2400" dirty="0" smtClean="0"/>
              <a:t>bola.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Lempar </a:t>
            </a:r>
            <a:r>
              <a:rPr lang="id-ID" sz="2400" dirty="0"/>
              <a:t>bola ke arah tembok. Saat bola memantul </a:t>
            </a:r>
            <a:r>
              <a:rPr lang="id-ID" sz="2400" dirty="0" smtClean="0"/>
              <a:t>dan kembali</a:t>
            </a:r>
            <a:r>
              <a:rPr lang="id-ID" sz="2400" dirty="0"/>
              <a:t> </a:t>
            </a:r>
            <a:r>
              <a:rPr lang="id-ID" sz="2400" dirty="0" smtClean="0"/>
              <a:t>ke </a:t>
            </a:r>
            <a:r>
              <a:rPr lang="id-ID" sz="2400" dirty="0"/>
              <a:t>arah pelempar, segera tangkap dengan tangan </a:t>
            </a:r>
            <a:r>
              <a:rPr lang="id-ID" sz="2400" dirty="0" smtClean="0"/>
              <a:t>kiri.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latihan memantulkan bola secara </a:t>
            </a:r>
            <a:r>
              <a:rPr lang="id-ID" sz="2400" dirty="0" smtClean="0"/>
              <a:t>berulang.</a:t>
            </a:r>
            <a:endParaRPr lang="en-ID" sz="2400" dirty="0"/>
          </a:p>
        </p:txBody>
      </p:sp>
      <p:pic>
        <p:nvPicPr>
          <p:cNvPr id="6" name="Picture 9" descr="D:\JOB ERLANGGA\PPT PJOK SMP VIII Kurikulum Merdeka\PJOK SMP VIII KM\Powerpoint\Bab 10\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6512" y="968645"/>
            <a:ext cx="6607357" cy="481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45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183687" y="445425"/>
            <a:ext cx="72915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Gerak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Koordinasi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791333" y="1956233"/>
            <a:ext cx="698890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melempar bola tenis ke </a:t>
            </a:r>
            <a:r>
              <a:rPr lang="id-ID" sz="2400" dirty="0" smtClean="0"/>
              <a:t>atas: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</a:t>
            </a:r>
            <a:r>
              <a:rPr lang="id-ID" sz="2400" dirty="0"/>
              <a:t>atihan dilakukan dengan </a:t>
            </a:r>
            <a:r>
              <a:rPr lang="id-ID" sz="2400" dirty="0" smtClean="0"/>
              <a:t>teman.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Berdiri </a:t>
            </a:r>
            <a:r>
              <a:rPr lang="id-ID" sz="2400" dirty="0"/>
              <a:t>dengan tangan kanan memegang bola </a:t>
            </a:r>
            <a:r>
              <a:rPr lang="id-ID" sz="2400" dirty="0" smtClean="0"/>
              <a:t>tenis.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Teman</a:t>
            </a:r>
            <a:r>
              <a:rPr lang="id-ID" sz="2400" dirty="0"/>
              <a:t> </a:t>
            </a:r>
            <a:r>
              <a:rPr lang="id-ID" sz="2400" dirty="0" smtClean="0"/>
              <a:t>yang </a:t>
            </a:r>
            <a:r>
              <a:rPr lang="id-ID" sz="2400" dirty="0"/>
              <a:t>lain berdiri di samping pelempar </a:t>
            </a:r>
            <a:r>
              <a:rPr lang="id-ID" sz="2400" dirty="0" smtClean="0"/>
              <a:t>bola untuk mengawasi bola tersebut.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Lempar </a:t>
            </a:r>
            <a:r>
              <a:rPr lang="id-ID" sz="2400" dirty="0"/>
              <a:t>bola ke atas dengan tangan kanan. Saat </a:t>
            </a:r>
            <a:r>
              <a:rPr lang="id-ID" sz="2400" dirty="0" smtClean="0"/>
              <a:t>bola turun, tangkap </a:t>
            </a:r>
            <a:r>
              <a:rPr lang="id-ID" sz="2400" dirty="0"/>
              <a:t>dengan tangan kiri dan </a:t>
            </a:r>
            <a:r>
              <a:rPr lang="id-ID" sz="2400" dirty="0" smtClean="0"/>
              <a:t>ulangi kembali </a:t>
            </a:r>
            <a:r>
              <a:rPr lang="id-ID" sz="2400" dirty="0"/>
              <a:t>gerak </a:t>
            </a:r>
            <a:r>
              <a:rPr lang="id-ID" sz="2400" dirty="0" smtClean="0"/>
              <a:t>melempar bola </a:t>
            </a:r>
            <a:r>
              <a:rPr lang="id-ID" sz="2400" dirty="0"/>
              <a:t>dengan tangan </a:t>
            </a:r>
            <a:r>
              <a:rPr lang="id-ID" sz="2400" dirty="0" smtClean="0"/>
              <a:t>kiri, lalu </a:t>
            </a:r>
            <a:r>
              <a:rPr lang="id-ID" sz="2400" dirty="0"/>
              <a:t>tangkap dengan tangan </a:t>
            </a:r>
            <a:r>
              <a:rPr lang="id-ID" sz="2400" dirty="0" smtClean="0"/>
              <a:t>kanan.</a:t>
            </a:r>
            <a:endParaRPr lang="en-ID" sz="2400" dirty="0"/>
          </a:p>
        </p:txBody>
      </p:sp>
      <p:pic>
        <p:nvPicPr>
          <p:cNvPr id="52235" name="Picture 11" descr="D:\JOB ERLANGGA\PPT PJOK SMP VIII Kurikulum Merdeka\PJOK SMP VIII KM\Powerpoint\Bab 10\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915" y="842281"/>
            <a:ext cx="3734873" cy="561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220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747740"/>
            <a:ext cx="6467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Mengukur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Kecepatan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Speed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206470"/>
            <a:ext cx="78899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 smtClean="0">
                <a:solidFill>
                  <a:srgbClr val="7030A0"/>
                </a:solidFill>
                <a:ea typeface="Tahoma" panose="020B0604030504040204" pitchFamily="34" charset="0"/>
                <a:cs typeface="Arial" panose="020B0604020202020204" pitchFamily="34" charset="0"/>
              </a:rPr>
              <a:t>B.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Pengukuran Kebugaran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Jasmani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189829" y="5845387"/>
            <a:ext cx="40132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tes lari menempuh jarak </a:t>
            </a:r>
            <a:r>
              <a:rPr lang="id-ID" sz="2400" dirty="0" smtClean="0"/>
              <a:t>50 m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6121758" y="2325542"/>
            <a:ext cx="592514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lari menempuh jarak 50 m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Latihan dilakukan bersama teman. Salah satu </a:t>
            </a:r>
            <a:r>
              <a:rPr lang="id-ID" sz="2400" dirty="0" smtClean="0"/>
              <a:t>teman bertugas</a:t>
            </a:r>
            <a:r>
              <a:rPr lang="id-ID" sz="2400" dirty="0"/>
              <a:t> </a:t>
            </a:r>
            <a:r>
              <a:rPr lang="id-ID" sz="2400" dirty="0" smtClean="0"/>
              <a:t>mengukur </a:t>
            </a:r>
            <a:r>
              <a:rPr lang="id-ID" sz="2400" dirty="0"/>
              <a:t>hasil dengan menggunakan </a:t>
            </a:r>
            <a:r>
              <a:rPr lang="id-ID" sz="2400" i="1" dirty="0" smtClean="0"/>
              <a:t>stopwatch</a:t>
            </a:r>
            <a:r>
              <a:rPr lang="id-ID" sz="2400" dirty="0" smtClean="0"/>
              <a:t>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Peserta </a:t>
            </a:r>
            <a:r>
              <a:rPr lang="id-ID" sz="2400" dirty="0"/>
              <a:t>berdiri di belakang garis start. </a:t>
            </a:r>
            <a:r>
              <a:rPr lang="id-ID" sz="2400" dirty="0" smtClean="0"/>
              <a:t>Saat terdengar aba-aba “Siap</a:t>
            </a:r>
            <a:r>
              <a:rPr lang="id-ID" sz="2400" dirty="0"/>
              <a:t>”, peserta mengambil </a:t>
            </a:r>
            <a:r>
              <a:rPr lang="id-ID" sz="2400" dirty="0" smtClean="0"/>
              <a:t>sikap start </a:t>
            </a:r>
            <a:r>
              <a:rPr lang="id-ID" sz="2400" dirty="0"/>
              <a:t>berdiri. Saat </a:t>
            </a:r>
            <a:r>
              <a:rPr lang="id-ID" sz="2400" dirty="0" smtClean="0"/>
              <a:t>terdengar aba-aba </a:t>
            </a:r>
            <a:r>
              <a:rPr lang="id-ID" sz="2400" dirty="0"/>
              <a:t>“Ya”, peserta lari secepat mungkin menuju garis </a:t>
            </a:r>
            <a:r>
              <a:rPr lang="id-ID" sz="2400" dirty="0" smtClean="0"/>
              <a:t>finis.</a:t>
            </a:r>
            <a:endParaRPr lang="en-ID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6367" y="995458"/>
            <a:ext cx="6658378" cy="48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0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74844" y="307589"/>
            <a:ext cx="6467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Mengukur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Kecepatan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Speed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996402" y="1720840"/>
            <a:ext cx="6195598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lari menempuh jarak 50 m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Kesempatan berlari masih dapat diulang </a:t>
            </a:r>
            <a:r>
              <a:rPr lang="id-ID" sz="2400" dirty="0" smtClean="0"/>
              <a:t>apabila peserta</a:t>
            </a:r>
            <a:r>
              <a:rPr lang="id-ID" sz="2400" dirty="0"/>
              <a:t> </a:t>
            </a:r>
            <a:r>
              <a:rPr lang="id-ID" sz="2400" dirty="0" smtClean="0"/>
              <a:t>melakukan </a:t>
            </a:r>
            <a:r>
              <a:rPr lang="id-ID" sz="2400" dirty="0"/>
              <a:t>hal-hal, seperti mencuri start, tidak melewati </a:t>
            </a:r>
            <a:r>
              <a:rPr lang="id-ID" sz="2400" dirty="0" smtClean="0"/>
              <a:t>garis finis</a:t>
            </a:r>
            <a:r>
              <a:rPr lang="id-ID" sz="2400" dirty="0"/>
              <a:t>, diganggu oleh </a:t>
            </a:r>
            <a:r>
              <a:rPr lang="id-ID" sz="2400" dirty="0" smtClean="0"/>
              <a:t>pelari lainnya</a:t>
            </a:r>
            <a:r>
              <a:rPr lang="id-ID" sz="2400" dirty="0"/>
              <a:t>, dan </a:t>
            </a:r>
            <a:r>
              <a:rPr lang="id-ID" sz="2400" dirty="0" smtClean="0"/>
              <a:t>terpeleset.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Pengukuran </a:t>
            </a:r>
            <a:r>
              <a:rPr lang="id-ID" sz="2400" dirty="0"/>
              <a:t>waktu dilakukan dari saat bendera </a:t>
            </a:r>
            <a:r>
              <a:rPr lang="id-ID" sz="2400" dirty="0" smtClean="0"/>
              <a:t>start diangkat</a:t>
            </a:r>
            <a:r>
              <a:rPr lang="id-ID" sz="2400" dirty="0"/>
              <a:t> </a:t>
            </a:r>
            <a:r>
              <a:rPr lang="id-ID" sz="2400" dirty="0" smtClean="0"/>
              <a:t>sampai </a:t>
            </a:r>
            <a:r>
              <a:rPr lang="id-ID" sz="2400" dirty="0"/>
              <a:t>pelari melintasi garis </a:t>
            </a:r>
            <a:r>
              <a:rPr lang="id-ID" sz="2400" dirty="0" smtClean="0"/>
              <a:t>finis.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Pencatatan </a:t>
            </a:r>
            <a:r>
              <a:rPr lang="id-ID" sz="2400" dirty="0"/>
              <a:t>hasil dalam </a:t>
            </a:r>
            <a:r>
              <a:rPr lang="id-ID" sz="2400" dirty="0" smtClean="0"/>
              <a:t>satuan detik </a:t>
            </a:r>
            <a:r>
              <a:rPr lang="id-ID" sz="2400" dirty="0"/>
              <a:t>yang waktunya dicatat satu angka di belakang </a:t>
            </a:r>
            <a:r>
              <a:rPr lang="id-ID" sz="2400" dirty="0" smtClean="0"/>
              <a:t>koma.</a:t>
            </a:r>
            <a:endParaRPr lang="en-ID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189829" y="5845387"/>
            <a:ext cx="40132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tes lari menempuh jarak </a:t>
            </a:r>
            <a:r>
              <a:rPr lang="id-ID" sz="2400" dirty="0" smtClean="0"/>
              <a:t>50 m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457" y="1017432"/>
            <a:ext cx="6628211" cy="482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9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659228" y="1344049"/>
            <a:ext cx="88735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Pengukuran Tingkat Kebugaran Jasmani Lari Menempuh Jarak 50 </a:t>
            </a:r>
            <a:r>
              <a:rPr lang="id-ID" sz="2400" dirty="0" smtClean="0"/>
              <a:t>m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241632"/>
              </p:ext>
            </p:extLst>
          </p:nvPr>
        </p:nvGraphicFramePr>
        <p:xfrm>
          <a:off x="463640" y="1968918"/>
          <a:ext cx="11539470" cy="342089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53036"/>
                <a:gridCol w="4391696"/>
                <a:gridCol w="1841679"/>
                <a:gridCol w="4353059"/>
              </a:tblGrid>
              <a:tr h="1134891"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Skor 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Lari Menempuh Jarak 50 </a:t>
                      </a:r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</a:t>
                      </a:r>
                      <a:r>
                        <a:rPr lang="id-ID" sz="2400" b="1" i="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Putra </a:t>
                      </a:r>
                      <a:r>
                        <a:rPr lang="id-ID" sz="24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(dalam Satuan Detik) 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Kriteria </a:t>
                      </a:r>
                      <a:endParaRPr lang="id-ID" sz="240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Lari Menempuh Jarak 50 m</a:t>
                      </a:r>
                      <a:r>
                        <a:rPr lang="id-ID" sz="2400" b="1" i="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Putri (dalam Satuan Detik) 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+mn-lt"/>
                        </a:rPr>
                        <a:t>5</a:t>
                      </a:r>
                      <a:endParaRPr lang="id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s.d–6,7 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Baik sekali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s.d–7,7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+mn-lt"/>
                        </a:rPr>
                        <a:t>4</a:t>
                      </a:r>
                      <a:endParaRPr lang="id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6,8–7,6 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Baik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7,8–8,7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+mn-lt"/>
                        </a:rPr>
                        <a:t>3</a:t>
                      </a:r>
                      <a:endParaRPr lang="id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6,8–7,6 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Baik 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7,8–8,7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+mn-lt"/>
                        </a:rPr>
                        <a:t>2</a:t>
                      </a:r>
                      <a:endParaRPr lang="id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8,8–10,3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Kurang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10,0–11,9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400" dirty="0" smtClean="0">
                          <a:latin typeface="+mn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10,4–dst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Kurang sekali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12,0–dst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77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287032" y="484035"/>
            <a:ext cx="6467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Mengukur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Kelincahan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466985" y="5135068"/>
            <a:ext cx="22691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i="1" dirty="0" smtClean="0"/>
              <a:t>Shuttle run</a:t>
            </a:r>
            <a:endParaRPr lang="en-ID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841635" y="1536174"/>
            <a:ext cx="635036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berlatih </a:t>
            </a:r>
            <a:r>
              <a:rPr lang="id-ID" sz="2400" i="1" dirty="0" smtClean="0"/>
              <a:t>shuttle run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Latihan dilakukan dengan teman, salah satu </a:t>
            </a:r>
            <a:r>
              <a:rPr lang="id-ID" sz="2400" dirty="0" smtClean="0"/>
              <a:t>teman bertugas</a:t>
            </a:r>
            <a:r>
              <a:rPr lang="id-ID" sz="2400" dirty="0"/>
              <a:t> </a:t>
            </a:r>
            <a:r>
              <a:rPr lang="id-ID" sz="2400" dirty="0" smtClean="0"/>
              <a:t>menghitung </a:t>
            </a:r>
            <a:r>
              <a:rPr lang="id-ID" sz="2400" dirty="0"/>
              <a:t>menggunakan </a:t>
            </a:r>
            <a:r>
              <a:rPr lang="id-ID" sz="2400" i="1" dirty="0" smtClean="0"/>
              <a:t>stopwatch</a:t>
            </a:r>
            <a:r>
              <a:rPr lang="id-ID" sz="2400" dirty="0" smtClean="0"/>
              <a:t>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Buatlah </a:t>
            </a:r>
            <a:r>
              <a:rPr lang="id-ID" sz="2400" dirty="0"/>
              <a:t>lintasan lari sepanjang 10 </a:t>
            </a:r>
            <a:r>
              <a:rPr lang="id-ID" sz="2400" dirty="0" smtClean="0"/>
              <a:t>m.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Saat </a:t>
            </a:r>
            <a:r>
              <a:rPr lang="id-ID" sz="2400" dirty="0"/>
              <a:t>terdengar aba-aba “ bersedia”, setiap </a:t>
            </a:r>
            <a:r>
              <a:rPr lang="id-ID" sz="2400" dirty="0" smtClean="0"/>
              <a:t>peserta berdiri di belakang </a:t>
            </a:r>
            <a:r>
              <a:rPr lang="id-ID" sz="2400" dirty="0"/>
              <a:t>garis atau garis </a:t>
            </a:r>
            <a:r>
              <a:rPr lang="id-ID" sz="2400" dirty="0" smtClean="0"/>
              <a:t>pertama.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Saat </a:t>
            </a:r>
            <a:r>
              <a:rPr lang="id-ID" sz="2400" dirty="0"/>
              <a:t>terdengar aba-aba “siap”, peserta </a:t>
            </a:r>
            <a:r>
              <a:rPr lang="id-ID" sz="2400" dirty="0" smtClean="0"/>
              <a:t>melakukan start berdiri dan </a:t>
            </a:r>
            <a:r>
              <a:rPr lang="id-ID" sz="2400" dirty="0"/>
              <a:t>siap untuk </a:t>
            </a:r>
            <a:r>
              <a:rPr lang="id-ID" sz="2400" dirty="0" smtClean="0"/>
              <a:t>lari.</a:t>
            </a:r>
            <a:endParaRPr lang="en-ID" sz="2400" dirty="0"/>
          </a:p>
        </p:txBody>
      </p:sp>
      <p:pic>
        <p:nvPicPr>
          <p:cNvPr id="74754" name="Picture 2" descr="D:\JOB ERLANGGA\PPT PJOK SMP VIII Kurikulum Merdeka\PJOK SMP VIII KM\Powerpoint\Bab 10\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540" y="1069975"/>
            <a:ext cx="6480175" cy="471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30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399" y="537992"/>
            <a:ext cx="6467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Mengukur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Kelincahan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466985" y="5135068"/>
            <a:ext cx="22691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i="1" dirty="0" smtClean="0"/>
              <a:t>Shuttle run</a:t>
            </a:r>
            <a:endParaRPr lang="en-ID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203096" y="1393869"/>
            <a:ext cx="698890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berlatih </a:t>
            </a:r>
            <a:r>
              <a:rPr lang="id-ID" sz="2400" i="1" dirty="0" smtClean="0"/>
              <a:t>shuttle run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Saat terdengar aba-aba “ya”, peserta segera </a:t>
            </a:r>
            <a:r>
              <a:rPr lang="id-ID" sz="2400" dirty="0" smtClean="0"/>
              <a:t>lari menuju garis kedua </a:t>
            </a:r>
            <a:r>
              <a:rPr lang="id-ID" sz="2400" dirty="0"/>
              <a:t>dan setelah melewati </a:t>
            </a:r>
            <a:r>
              <a:rPr lang="id-ID" sz="2400" dirty="0" smtClean="0"/>
              <a:t>kedua garis </a:t>
            </a:r>
            <a:r>
              <a:rPr lang="id-ID" sz="2400" dirty="0"/>
              <a:t>segera berbalik </a:t>
            </a:r>
            <a:r>
              <a:rPr lang="id-ID" sz="2400" dirty="0" smtClean="0"/>
              <a:t>menuju garis </a:t>
            </a:r>
            <a:r>
              <a:rPr lang="id-ID" sz="2400" dirty="0"/>
              <a:t>pertama. </a:t>
            </a:r>
            <a:r>
              <a:rPr lang="id-ID" sz="2400" dirty="0" smtClean="0"/>
              <a:t>Setelah sampai </a:t>
            </a:r>
            <a:r>
              <a:rPr lang="id-ID" sz="2400" dirty="0"/>
              <a:t>garis pertama, segera lari </a:t>
            </a:r>
            <a:r>
              <a:rPr lang="id-ID" sz="2400" dirty="0" smtClean="0"/>
              <a:t>menuju ke </a:t>
            </a:r>
            <a:r>
              <a:rPr lang="id-ID" sz="2400" dirty="0"/>
              <a:t>garis </a:t>
            </a:r>
            <a:r>
              <a:rPr lang="id-ID" sz="2400" dirty="0" smtClean="0"/>
              <a:t>kedua.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Pelari </a:t>
            </a:r>
            <a:r>
              <a:rPr lang="id-ID" sz="2400" dirty="0"/>
              <a:t>dihitung 1 kali lintasan apabila pelari berlari </a:t>
            </a:r>
            <a:r>
              <a:rPr lang="id-ID" sz="2400" dirty="0" smtClean="0"/>
              <a:t> dari garis pertama </a:t>
            </a:r>
            <a:r>
              <a:rPr lang="id-ID" sz="2400" dirty="0"/>
              <a:t>menuju garis kedua dan </a:t>
            </a:r>
            <a:r>
              <a:rPr lang="id-ID" sz="2400" dirty="0" smtClean="0"/>
              <a:t>kembali ke </a:t>
            </a:r>
            <a:r>
              <a:rPr lang="id-ID" sz="2400" dirty="0"/>
              <a:t>garis </a:t>
            </a:r>
            <a:r>
              <a:rPr lang="id-ID" sz="2400" dirty="0" smtClean="0"/>
              <a:t>pertama, dihitung </a:t>
            </a:r>
            <a:r>
              <a:rPr lang="id-ID" sz="2400" dirty="0"/>
              <a:t>1 </a:t>
            </a:r>
            <a:r>
              <a:rPr lang="id-ID" sz="2400" dirty="0" smtClean="0"/>
              <a:t>kali.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Pelaksanaan </a:t>
            </a:r>
            <a:r>
              <a:rPr lang="id-ID" sz="2400" dirty="0"/>
              <a:t>lari dilakukan sampai ke empat kalinya </a:t>
            </a:r>
            <a:r>
              <a:rPr lang="id-ID" sz="2400" dirty="0" smtClean="0"/>
              <a:t>secara bolak-balik </a:t>
            </a:r>
            <a:r>
              <a:rPr lang="id-ID" sz="2400" dirty="0"/>
              <a:t>sehingga peserta </a:t>
            </a:r>
            <a:r>
              <a:rPr lang="id-ID" sz="2400" dirty="0" smtClean="0"/>
              <a:t>berlari menempuh </a:t>
            </a:r>
            <a:r>
              <a:rPr lang="id-ID" sz="2400" dirty="0"/>
              <a:t>jarak 20 m</a:t>
            </a:r>
            <a:r>
              <a:rPr lang="id-ID" sz="2400" dirty="0" smtClean="0"/>
              <a:t>.</a:t>
            </a:r>
            <a:r>
              <a:rPr lang="id-ID" sz="2400" dirty="0"/>
              <a:t> Setelah melewati garis finis, </a:t>
            </a:r>
            <a:r>
              <a:rPr lang="id-ID" sz="2400" i="1" dirty="0"/>
              <a:t>stopwatch </a:t>
            </a:r>
            <a:r>
              <a:rPr lang="id-ID" sz="2400" dirty="0" smtClean="0"/>
              <a:t>dihentikan.</a:t>
            </a:r>
            <a:endParaRPr lang="en-ID" sz="2400" dirty="0"/>
          </a:p>
        </p:txBody>
      </p:sp>
      <p:pic>
        <p:nvPicPr>
          <p:cNvPr id="7" name="Picture 2" descr="D:\JOB ERLANGGA\PPT PJOK SMP VIII Kurikulum Merdeka\PJOK SMP VIII KM\Powerpoint\Bab 10\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7452" y="1197735"/>
            <a:ext cx="6304698" cy="459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32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429296" y="1455670"/>
            <a:ext cx="10714616" cy="5094432"/>
            <a:chOff x="0" y="1847850"/>
            <a:chExt cx="4038600" cy="3820823"/>
          </a:xfrm>
        </p:grpSpPr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0" y="2190750"/>
              <a:ext cx="4038600" cy="347792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600"/>
                </a:spcBef>
              </a:pPr>
              <a:r>
                <a:rPr lang="en-US" sz="2000" b="1" dirty="0" err="1">
                  <a:cs typeface="Calibri" pitchFamily="34" charset="0"/>
                </a:rPr>
                <a:t>Mandiri</a:t>
              </a:r>
              <a:r>
                <a:rPr lang="en-US" sz="2000" b="1" dirty="0"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Kesadaran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akan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diri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situasi</a:t>
              </a:r>
              <a:r>
                <a:rPr lang="en-US" sz="2000" dirty="0">
                  <a:cs typeface="Calibri" pitchFamily="34" charset="0"/>
                </a:rPr>
                <a:t> yang </a:t>
              </a:r>
              <a:r>
                <a:rPr lang="en-US" sz="2000" dirty="0" err="1">
                  <a:cs typeface="Calibri" pitchFamily="34" charset="0"/>
                </a:rPr>
                <a:t>dihadapi</a:t>
              </a:r>
              <a:r>
                <a:rPr lang="en-US" sz="2000" dirty="0">
                  <a:cs typeface="Calibri" pitchFamily="34" charset="0"/>
                </a:rPr>
                <a:t> (</a:t>
              </a:r>
              <a:r>
                <a:rPr lang="en-US" sz="2000" dirty="0" err="1">
                  <a:cs typeface="Calibri" pitchFamily="34" charset="0"/>
                </a:rPr>
                <a:t>mengendalikan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emosi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saat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 smtClean="0">
                  <a:cs typeface="Calibri" pitchFamily="34" charset="0"/>
                </a:rPr>
                <a:t>ber</a:t>
              </a:r>
              <a:r>
                <a:rPr lang="id-ID" sz="2000" dirty="0" smtClean="0">
                  <a:cs typeface="Calibri" pitchFamily="34" charset="0"/>
                </a:rPr>
                <a:t>l</a:t>
              </a:r>
              <a:r>
                <a:rPr lang="en-US" sz="2000" dirty="0" smtClean="0">
                  <a:cs typeface="Calibri" pitchFamily="34" charset="0"/>
                </a:rPr>
                <a:t>a</a:t>
              </a:r>
              <a:r>
                <a:rPr lang="id-ID" sz="2000" dirty="0" smtClean="0">
                  <a:cs typeface="Calibri" pitchFamily="34" charset="0"/>
                </a:rPr>
                <a:t>t</a:t>
              </a:r>
              <a:r>
                <a:rPr lang="en-US" sz="2000" dirty="0" err="1" smtClean="0">
                  <a:cs typeface="Calibri" pitchFamily="34" charset="0"/>
                </a:rPr>
                <a:t>i</a:t>
              </a:r>
              <a:r>
                <a:rPr lang="id-ID" sz="2000" dirty="0" smtClean="0">
                  <a:cs typeface="Calibri" pitchFamily="34" charset="0"/>
                </a:rPr>
                <a:t>h</a:t>
              </a:r>
              <a:r>
                <a:rPr lang="en-US" sz="2000" dirty="0" smtClean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dan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 smtClean="0">
                  <a:cs typeface="Calibri" pitchFamily="34" charset="0"/>
                </a:rPr>
                <a:t>berolahraga</a:t>
              </a:r>
              <a:r>
                <a:rPr lang="en-US" sz="2000" dirty="0" smtClean="0">
                  <a:cs typeface="Calibri" pitchFamily="34" charset="0"/>
                </a:rPr>
                <a:t>).</a:t>
              </a:r>
              <a:endParaRPr lang="en-US" sz="2000" dirty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Pengaturan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diri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yaitu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mengatur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kegiatan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beristirahat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serta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membuat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jadwal</a:t>
              </a:r>
              <a:r>
                <a:rPr lang="id-ID" sz="2000" dirty="0">
                  <a:cs typeface="Calibri" pitchFamily="34" charset="0"/>
                </a:rPr>
                <a:t> kegiatan sehari-hari</a:t>
              </a:r>
              <a:r>
                <a:rPr lang="en-US" sz="2000" dirty="0"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600"/>
                </a:spcBef>
              </a:pPr>
              <a:r>
                <a:rPr lang="en-US" sz="2000" b="1" dirty="0">
                  <a:cs typeface="Calibri" pitchFamily="34" charset="0"/>
                </a:rPr>
                <a:t>Gotong Royong: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Berkolaborasi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seperti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bekerja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bersama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kelompok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saat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pembelajaran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atau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 smtClean="0">
                  <a:cs typeface="Calibri" pitchFamily="34" charset="0"/>
                </a:rPr>
                <a:t>ber</a:t>
              </a:r>
              <a:r>
                <a:rPr lang="id-ID" sz="2000" dirty="0" smtClean="0">
                  <a:cs typeface="Calibri" pitchFamily="34" charset="0"/>
                </a:rPr>
                <a:t>l</a:t>
              </a:r>
              <a:r>
                <a:rPr lang="en-US" sz="2000" dirty="0" smtClean="0">
                  <a:cs typeface="Calibri" pitchFamily="34" charset="0"/>
                </a:rPr>
                <a:t>a</a:t>
              </a:r>
              <a:r>
                <a:rPr lang="id-ID" sz="2000" dirty="0" smtClean="0">
                  <a:cs typeface="Calibri" pitchFamily="34" charset="0"/>
                </a:rPr>
                <a:t>t</a:t>
              </a:r>
              <a:r>
                <a:rPr lang="en-US" sz="2000" dirty="0" err="1" smtClean="0">
                  <a:cs typeface="Calibri" pitchFamily="34" charset="0"/>
                </a:rPr>
                <a:t>i</a:t>
              </a:r>
              <a:r>
                <a:rPr lang="id-ID" sz="2000" dirty="0" smtClean="0">
                  <a:cs typeface="Calibri" pitchFamily="34" charset="0"/>
                </a:rPr>
                <a:t>h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id-ID" sz="2000" dirty="0" smtClean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id-ID" sz="2000" dirty="0"/>
                <a:t>Kepedulian yang baik, seperti memerhatikan dan bertindak proaktif terhadap kondisi</a:t>
              </a:r>
              <a:br>
                <a:rPr lang="id-ID" sz="2000" dirty="0"/>
              </a:br>
              <a:r>
                <a:rPr lang="id-ID" sz="2000" dirty="0"/>
                <a:t>atau keadaan di lingkungan </a:t>
              </a:r>
              <a:r>
                <a:rPr lang="id-ID" sz="2000" dirty="0" smtClean="0"/>
                <a:t>sosial.</a:t>
              </a:r>
              <a:endParaRPr lang="en-US" sz="2000" dirty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Berbagi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dapat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menerapkannya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seperti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menggunakan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peralatan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secara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bergantian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berbagi</a:t>
              </a:r>
              <a:r>
                <a:rPr lang="en-US" sz="2000" dirty="0">
                  <a:cs typeface="Calibri" pitchFamily="34" charset="0"/>
                </a:rPr>
                <a:t> area </a:t>
              </a:r>
              <a:r>
                <a:rPr lang="en-US" sz="2000" dirty="0" err="1">
                  <a:cs typeface="Calibri" pitchFamily="34" charset="0"/>
                </a:rPr>
                <a:t>berlatih</a:t>
              </a:r>
              <a:r>
                <a:rPr lang="en-US" sz="2000" dirty="0"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endParaRPr lang="en-US" sz="2000" dirty="0"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520054" y="1455670"/>
            <a:ext cx="4536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2824767" y="1292533"/>
            <a:ext cx="68129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Pengukuran Tingkat Kebugaran Jasmani </a:t>
            </a:r>
            <a:r>
              <a:rPr lang="id-ID" sz="2400" i="1" dirty="0" smtClean="0"/>
              <a:t>Shuttle Run</a:t>
            </a:r>
            <a:endParaRPr lang="en-ID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974586"/>
              </p:ext>
            </p:extLst>
          </p:nvPr>
        </p:nvGraphicFramePr>
        <p:xfrm>
          <a:off x="326265" y="1904523"/>
          <a:ext cx="11539470" cy="342089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53036"/>
                <a:gridCol w="4816699"/>
                <a:gridCol w="2034862"/>
                <a:gridCol w="3734873"/>
              </a:tblGrid>
              <a:tr h="1134891"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Skor 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Shuttle Run </a:t>
                      </a:r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Putra</a:t>
                      </a:r>
                    </a:p>
                    <a:p>
                      <a:pPr algn="ctr"/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(dalam </a:t>
                      </a:r>
                      <a:r>
                        <a:rPr lang="id-ID" sz="24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Satuan Detik) 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Kriteria </a:t>
                      </a:r>
                      <a:endParaRPr lang="id-ID" sz="240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Shuttle Run </a:t>
                      </a:r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Putri</a:t>
                      </a:r>
                    </a:p>
                    <a:p>
                      <a:pPr algn="ctr"/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(dalam Satuan Detik) 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+mn-lt"/>
                        </a:rPr>
                        <a:t>5</a:t>
                      </a:r>
                      <a:endParaRPr lang="id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&lt;15,5 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Sempurna 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&lt;16,7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+mn-lt"/>
                        </a:rPr>
                        <a:t>4</a:t>
                      </a:r>
                      <a:endParaRPr lang="id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16–15,6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Baik sekali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17,4–16,8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+mn-lt"/>
                        </a:rPr>
                        <a:t>3</a:t>
                      </a:r>
                      <a:endParaRPr lang="id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16,6–16,1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Baik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18,2–17,5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+mn-lt"/>
                        </a:rPr>
                        <a:t>2</a:t>
                      </a:r>
                      <a:endParaRPr lang="id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17,1–17,6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Cukup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18,9–18,3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400" dirty="0" smtClean="0">
                          <a:latin typeface="+mn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17,7–17,2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Kurang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19,6–19,0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522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216794" y="477398"/>
            <a:ext cx="6467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Mengukur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Kelincahan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402680" y="5476739"/>
            <a:ext cx="22691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lari </a:t>
            </a:r>
            <a:r>
              <a:rPr lang="id-ID" sz="2400" dirty="0" smtClean="0"/>
              <a:t>zig-zag</a:t>
            </a:r>
            <a:endParaRPr lang="en-ID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361371" y="1451361"/>
            <a:ext cx="7283262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berlatih lari zig-zag: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Lakukan secara berteman, salah satu teman </a:t>
            </a:r>
            <a:r>
              <a:rPr lang="id-ID" sz="2400" dirty="0" smtClean="0"/>
              <a:t>menghitung menggunakan </a:t>
            </a:r>
            <a:r>
              <a:rPr lang="id-ID" sz="2400" i="1" dirty="0" smtClean="0"/>
              <a:t>stopwatch</a:t>
            </a:r>
            <a:r>
              <a:rPr lang="id-ID" sz="2400" dirty="0" smtClean="0"/>
              <a:t>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berdiri </a:t>
            </a:r>
            <a:r>
              <a:rPr lang="id-ID" sz="2400" dirty="0"/>
              <a:t>di belakang garis start, pada saat </a:t>
            </a:r>
            <a:r>
              <a:rPr lang="id-ID" sz="2400" dirty="0" smtClean="0"/>
              <a:t>aba-aba “ya</a:t>
            </a:r>
            <a:r>
              <a:rPr lang="id-ID" sz="2400" dirty="0"/>
              <a:t>” </a:t>
            </a:r>
            <a:r>
              <a:rPr lang="id-ID" sz="2400" dirty="0" smtClean="0"/>
              <a:t>berlari secepat </a:t>
            </a:r>
            <a:r>
              <a:rPr lang="id-ID" sz="2400" dirty="0"/>
              <a:t>mungkin mengikuti arah/</a:t>
            </a:r>
            <a:r>
              <a:rPr lang="id-ID" sz="2400" i="1" dirty="0"/>
              <a:t>cone </a:t>
            </a:r>
            <a:r>
              <a:rPr lang="id-ID" sz="2400" dirty="0"/>
              <a:t>yang telah </a:t>
            </a:r>
            <a:r>
              <a:rPr lang="id-ID" sz="2400" dirty="0" smtClean="0"/>
              <a:t>disusun</a:t>
            </a:r>
            <a:r>
              <a:rPr lang="id-ID" sz="2400" dirty="0"/>
              <a:t> </a:t>
            </a:r>
            <a:r>
              <a:rPr lang="id-ID" sz="2400" dirty="0" smtClean="0"/>
              <a:t>secara </a:t>
            </a:r>
            <a:r>
              <a:rPr lang="id-ID" sz="2400" dirty="0"/>
              <a:t>zig-zag sesuai </a:t>
            </a:r>
            <a:r>
              <a:rPr lang="id-ID" sz="2400" dirty="0" smtClean="0"/>
              <a:t>dengan diagram </a:t>
            </a:r>
            <a:r>
              <a:rPr lang="id-ID" sz="2400" dirty="0"/>
              <a:t>sampai batas </a:t>
            </a:r>
            <a:r>
              <a:rPr lang="id-ID" sz="2400" dirty="0" smtClean="0"/>
              <a:t>finis.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Pelari </a:t>
            </a:r>
            <a:r>
              <a:rPr lang="id-ID" sz="2400" dirty="0"/>
              <a:t>diberi kesempatan melakukan tes 3 </a:t>
            </a:r>
            <a:r>
              <a:rPr lang="id-ID" sz="2400" dirty="0" smtClean="0"/>
              <a:t>kali kesempatan. Pelari </a:t>
            </a:r>
            <a:r>
              <a:rPr lang="id-ID" sz="2400" dirty="0"/>
              <a:t>gagal jika menggeserkan tongkat/</a:t>
            </a:r>
            <a:r>
              <a:rPr lang="id-ID" sz="2400" i="1" dirty="0"/>
              <a:t>cone </a:t>
            </a:r>
            <a:r>
              <a:rPr lang="id-ID" sz="2400" dirty="0"/>
              <a:t>tidak sesuai </a:t>
            </a:r>
            <a:r>
              <a:rPr lang="id-ID" sz="2400" dirty="0" smtClean="0"/>
              <a:t>pada diagram </a:t>
            </a:r>
            <a:r>
              <a:rPr lang="id-ID" sz="2400" dirty="0"/>
              <a:t>tas </a:t>
            </a:r>
            <a:r>
              <a:rPr lang="id-ID" sz="2400" dirty="0" smtClean="0"/>
              <a:t>tersebut.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Penilaian </a:t>
            </a:r>
            <a:r>
              <a:rPr lang="id-ID" sz="2400" dirty="0"/>
              <a:t>dilakukan dengan mencatat waktu tempuh </a:t>
            </a:r>
            <a:r>
              <a:rPr lang="id-ID" sz="2400" dirty="0" smtClean="0"/>
              <a:t>yang terbaik </a:t>
            </a:r>
            <a:r>
              <a:rPr lang="id-ID" sz="2400" dirty="0"/>
              <a:t>dari 3 kali percobaan dan dicatat sampai </a:t>
            </a:r>
            <a:r>
              <a:rPr lang="id-ID" sz="2400" dirty="0" smtClean="0"/>
              <a:t>sepersepuluh</a:t>
            </a:r>
            <a:r>
              <a:rPr lang="id-ID" sz="2400" dirty="0"/>
              <a:t> </a:t>
            </a:r>
            <a:r>
              <a:rPr lang="id-ID" sz="2400" dirty="0" smtClean="0"/>
              <a:t>detik.</a:t>
            </a:r>
            <a:endParaRPr lang="en-ID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9226" y="1013300"/>
            <a:ext cx="6632938" cy="483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73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2949262" y="1202382"/>
            <a:ext cx="66454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Pengukuran Tingkat Kebugaran Jasmani </a:t>
            </a:r>
            <a:r>
              <a:rPr lang="id-ID" sz="2400" dirty="0" smtClean="0"/>
              <a:t>Lari Zig-</a:t>
            </a:r>
            <a:r>
              <a:rPr lang="id-ID" sz="2400" dirty="0"/>
              <a:t>Z</a:t>
            </a:r>
            <a:r>
              <a:rPr lang="id-ID" sz="2400" dirty="0" smtClean="0"/>
              <a:t>ag</a:t>
            </a:r>
            <a:endParaRPr lang="en-ID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301698"/>
              </p:ext>
            </p:extLst>
          </p:nvPr>
        </p:nvGraphicFramePr>
        <p:xfrm>
          <a:off x="334851" y="1865887"/>
          <a:ext cx="11539470" cy="342089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53036"/>
                <a:gridCol w="4816699"/>
                <a:gridCol w="2034862"/>
                <a:gridCol w="3734873"/>
              </a:tblGrid>
              <a:tr h="1134891"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Skor 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/>
                        <a:t>Lari Zig-Zag</a:t>
                      </a:r>
                      <a:r>
                        <a:rPr lang="id-ID" sz="2400" b="1" i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Putra</a:t>
                      </a:r>
                    </a:p>
                    <a:p>
                      <a:pPr algn="ctr"/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(dalam </a:t>
                      </a:r>
                      <a:r>
                        <a:rPr lang="id-ID" sz="24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Satuan Detik) 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Kriteria </a:t>
                      </a:r>
                      <a:endParaRPr lang="id-ID" sz="240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/>
                        <a:t>Lari Zig-Zag </a:t>
                      </a:r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Putri</a:t>
                      </a:r>
                    </a:p>
                    <a:p>
                      <a:pPr algn="ctr"/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(dalam Satuan Detik) 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+mn-lt"/>
                        </a:rPr>
                        <a:t>5</a:t>
                      </a:r>
                      <a:endParaRPr lang="id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&gt;15,2 </a:t>
                      </a:r>
                      <a:endParaRPr lang="id-ID" sz="24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Baik sekali </a:t>
                      </a:r>
                      <a:endParaRPr lang="id-ID" sz="24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&gt;17,0</a:t>
                      </a:r>
                      <a:endParaRPr lang="id-ID" sz="24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+mn-lt"/>
                        </a:rPr>
                        <a:t>4</a:t>
                      </a:r>
                      <a:endParaRPr lang="id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16,1–15,2 </a:t>
                      </a:r>
                      <a:endParaRPr lang="id-ID" sz="240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Baik </a:t>
                      </a:r>
                      <a:endParaRPr lang="id-ID" sz="240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17,9–17,0</a:t>
                      </a:r>
                      <a:endParaRPr lang="id-ID" sz="24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+mn-lt"/>
                        </a:rPr>
                        <a:t>3</a:t>
                      </a:r>
                      <a:endParaRPr lang="id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18,1–16,2 </a:t>
                      </a:r>
                      <a:endParaRPr lang="id-ID" sz="240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Cukup </a:t>
                      </a:r>
                      <a:endParaRPr lang="id-ID" sz="240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21,7–18,0</a:t>
                      </a:r>
                      <a:endParaRPr lang="id-ID" sz="24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+mn-lt"/>
                        </a:rPr>
                        <a:t>2</a:t>
                      </a:r>
                      <a:endParaRPr lang="id-ID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18,3–18,2 </a:t>
                      </a:r>
                      <a:endParaRPr lang="id-ID" sz="240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Sedang </a:t>
                      </a:r>
                      <a:endParaRPr lang="id-ID" sz="240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23,0–21,8</a:t>
                      </a:r>
                      <a:endParaRPr lang="id-ID" sz="24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400" dirty="0" smtClean="0">
                          <a:latin typeface="+mn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&gt;18,3 </a:t>
                      </a:r>
                      <a:endParaRPr lang="id-ID" sz="240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Kurang </a:t>
                      </a:r>
                      <a:endParaRPr lang="id-ID" sz="240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&gt;23,0</a:t>
                      </a:r>
                      <a:endParaRPr lang="id-ID" sz="24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50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8385" name="Picture 17" descr="D:\JOB ERLANGGA\PPT PJOK SMP VIII Kurikulum Merdeka\PJOK SMP VIII KM\Powerpoint\Bab 10\2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14" y="724582"/>
            <a:ext cx="3829553" cy="540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632175"/>
            <a:ext cx="6467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3.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Mengukur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Keseimbangan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004145" y="5836552"/>
            <a:ext cx="23819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i="1" dirty="0" smtClean="0"/>
              <a:t>strock stand</a:t>
            </a:r>
            <a:endParaRPr lang="en-ID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3608633" y="1627854"/>
            <a:ext cx="858336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berlatih berdiri </a:t>
            </a:r>
            <a:r>
              <a:rPr lang="id-ID" sz="2400" dirty="0"/>
              <a:t>menggunakan satu kaki dengan</a:t>
            </a:r>
            <a:br>
              <a:rPr lang="id-ID" sz="2400" dirty="0"/>
            </a:br>
            <a:r>
              <a:rPr lang="id-ID" sz="2400" dirty="0"/>
              <a:t>mata tertutup (</a:t>
            </a:r>
            <a:r>
              <a:rPr lang="id-ID" sz="2400" i="1" dirty="0"/>
              <a:t>strock stand</a:t>
            </a:r>
            <a:r>
              <a:rPr lang="id-ID" sz="2400" dirty="0" smtClean="0"/>
              <a:t>):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Latihan dilakukan dengan teman. Salah satu </a:t>
            </a:r>
            <a:r>
              <a:rPr lang="id-ID" sz="2400" dirty="0" smtClean="0"/>
              <a:t>teman menghitung</a:t>
            </a:r>
            <a:r>
              <a:rPr lang="id-ID" sz="2400" dirty="0"/>
              <a:t> </a:t>
            </a:r>
            <a:r>
              <a:rPr lang="id-ID" sz="2400" dirty="0" smtClean="0"/>
              <a:t>menggunakan </a:t>
            </a:r>
            <a:r>
              <a:rPr lang="id-ID" sz="2400" i="1" dirty="0" smtClean="0"/>
              <a:t>stopwatch</a:t>
            </a:r>
            <a:r>
              <a:rPr lang="id-ID" sz="2400" dirty="0" smtClean="0"/>
              <a:t>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Berdiri </a:t>
            </a:r>
            <a:r>
              <a:rPr lang="id-ID" sz="2400" dirty="0"/>
              <a:t>dengan kedua kaki, tangan diletakkan </a:t>
            </a:r>
            <a:r>
              <a:rPr lang="id-ID" sz="2400" dirty="0" smtClean="0"/>
              <a:t>di pinggang.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Berdirilah </a:t>
            </a:r>
            <a:r>
              <a:rPr lang="id-ID" sz="2400" dirty="0"/>
              <a:t>pada salah satu kaki, angkat kaki yang </a:t>
            </a:r>
            <a:r>
              <a:rPr lang="id-ID" sz="2400" dirty="0" smtClean="0"/>
              <a:t>lain dan</a:t>
            </a:r>
            <a:r>
              <a:rPr lang="id-ID" sz="2400" dirty="0"/>
              <a:t> </a:t>
            </a:r>
            <a:r>
              <a:rPr lang="id-ID" sz="2400" dirty="0" smtClean="0"/>
              <a:t>letakkan </a:t>
            </a:r>
            <a:r>
              <a:rPr lang="id-ID" sz="2400" dirty="0"/>
              <a:t>ibu jari kaki dan lutut kaki yang masih menumpu </a:t>
            </a:r>
            <a:r>
              <a:rPr lang="id-ID" sz="2400" dirty="0" smtClean="0"/>
              <a:t>di tanah.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Penghitungan waktu dimulai saat </a:t>
            </a:r>
            <a:r>
              <a:rPr lang="id-ID" sz="2400" dirty="0" smtClean="0"/>
              <a:t>peserta mengangkat satu kaki </a:t>
            </a:r>
            <a:r>
              <a:rPr lang="id-ID" sz="2400" dirty="0"/>
              <a:t>dan memejamkan mata, </a:t>
            </a:r>
            <a:r>
              <a:rPr lang="id-ID" sz="2400" dirty="0" smtClean="0"/>
              <a:t>lalu dihentikan </a:t>
            </a:r>
            <a:r>
              <a:rPr lang="id-ID" sz="2400" dirty="0"/>
              <a:t>apabila </a:t>
            </a:r>
            <a:r>
              <a:rPr lang="id-ID" sz="2400" dirty="0" smtClean="0"/>
              <a:t>peserta membuka mata, menggerakkan </a:t>
            </a:r>
            <a:r>
              <a:rPr lang="id-ID" sz="2400" dirty="0"/>
              <a:t>tangannya, dan </a:t>
            </a:r>
            <a:r>
              <a:rPr lang="id-ID" sz="2400" dirty="0" smtClean="0"/>
              <a:t>meletakkan, serta </a:t>
            </a:r>
            <a:r>
              <a:rPr lang="id-ID" sz="2400" dirty="0"/>
              <a:t>menggerakkan </a:t>
            </a:r>
            <a:r>
              <a:rPr lang="id-ID" sz="2400" dirty="0" smtClean="0"/>
              <a:t>kakinya.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82516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3000778" y="1369807"/>
            <a:ext cx="88735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Pengukuran Keseimbangan untuk Anak Berusia 16–19 </a:t>
            </a:r>
            <a:r>
              <a:rPr lang="id-ID" sz="2400" dirty="0" smtClean="0"/>
              <a:t>Tahun</a:t>
            </a:r>
            <a:endParaRPr lang="en-ID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201435"/>
              </p:ext>
            </p:extLst>
          </p:nvPr>
        </p:nvGraphicFramePr>
        <p:xfrm>
          <a:off x="486534" y="1968916"/>
          <a:ext cx="11413548" cy="377140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02258"/>
                <a:gridCol w="1902258"/>
                <a:gridCol w="1902258"/>
                <a:gridCol w="1902258"/>
                <a:gridCol w="1902258"/>
                <a:gridCol w="1902258"/>
              </a:tblGrid>
              <a:tr h="453130"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Baik</a:t>
                      </a:r>
                      <a:br>
                        <a:rPr lang="id-ID" sz="2400" b="1" i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lang="id-ID" sz="2400" b="1" i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Sekali </a:t>
                      </a:r>
                      <a:endParaRPr lang="id-ID" sz="240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Baik </a:t>
                      </a:r>
                      <a:endParaRPr lang="id-ID" sz="240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Cukup </a:t>
                      </a:r>
                      <a:endParaRPr lang="id-ID" sz="240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Sedang </a:t>
                      </a:r>
                      <a:endParaRPr lang="id-ID" sz="240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Kurang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1474222"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Putra</a:t>
                      </a:r>
                    </a:p>
                    <a:p>
                      <a:pPr algn="ctr"/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(dalam Satuan Detik)</a:t>
                      </a:r>
                      <a:endParaRPr lang="id-ID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&gt;50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41–50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31–40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20–30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&lt;20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1474222"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Putri</a:t>
                      </a:r>
                    </a:p>
                    <a:p>
                      <a:pPr algn="ctr"/>
                      <a:r>
                        <a:rPr lang="id-ID" sz="2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(dalam Satuan Detik)</a:t>
                      </a:r>
                      <a:endParaRPr lang="id-ID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&gt;30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23–30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16–22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10–15 </a:t>
                      </a:r>
                      <a:endParaRPr lang="id-ID" sz="240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+mn-lt"/>
                        </a:rPr>
                        <a:t>&lt;10</a:t>
                      </a:r>
                      <a:endParaRPr lang="id-ID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03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632175"/>
            <a:ext cx="6467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3.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Mengukur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Keseimbangan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145147" y="5877354"/>
            <a:ext cx="29150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i="1" dirty="0"/>
              <a:t>standing balance </a:t>
            </a:r>
            <a:r>
              <a:rPr lang="id-ID" sz="2400" i="1" dirty="0" smtClean="0"/>
              <a:t>test</a:t>
            </a:r>
            <a:endParaRPr lang="en-ID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060243" y="1627854"/>
            <a:ext cx="813175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id-ID" sz="2400" i="1" dirty="0" smtClean="0"/>
              <a:t>standing balance test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Latihan </a:t>
            </a:r>
            <a:r>
              <a:rPr lang="id-ID" sz="2400" dirty="0"/>
              <a:t>dilakukan dengan teman. Salah satu teman </a:t>
            </a:r>
            <a:r>
              <a:rPr lang="id-ID" sz="2400" dirty="0" smtClean="0"/>
              <a:t>menghitung menggunakan </a:t>
            </a:r>
            <a:r>
              <a:rPr lang="id-ID" sz="2400" i="1" dirty="0" smtClean="0"/>
              <a:t>stopwatch</a:t>
            </a:r>
            <a:r>
              <a:rPr lang="id-ID" sz="2400" dirty="0" smtClean="0"/>
              <a:t>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Peserta </a:t>
            </a:r>
            <a:r>
              <a:rPr lang="id-ID" sz="2400" dirty="0"/>
              <a:t>berdiri di atas satu kaki selama mungkin. Sebelum </a:t>
            </a:r>
            <a:r>
              <a:rPr lang="id-ID" sz="2400" dirty="0" smtClean="0"/>
              <a:t>tes dimulai</a:t>
            </a:r>
            <a:r>
              <a:rPr lang="id-ID" sz="2400" dirty="0"/>
              <a:t>, peserta diperbolehkan untuk melakukan </a:t>
            </a:r>
            <a:r>
              <a:rPr lang="id-ID" sz="2400" dirty="0" smtClean="0"/>
              <a:t>percobaan selama </a:t>
            </a:r>
            <a:r>
              <a:rPr lang="id-ID" sz="2400" dirty="0"/>
              <a:t>1 </a:t>
            </a:r>
            <a:r>
              <a:rPr lang="id-ID" sz="2400" dirty="0" smtClean="0"/>
              <a:t>menit.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Peserta </a:t>
            </a:r>
            <a:r>
              <a:rPr lang="id-ID" sz="2400" dirty="0"/>
              <a:t>berdiri dengan satu kaki, sedangkan tangan yang </a:t>
            </a:r>
            <a:r>
              <a:rPr lang="id-ID" sz="2400" dirty="0" smtClean="0"/>
              <a:t>lain berada </a:t>
            </a:r>
            <a:r>
              <a:rPr lang="id-ID" sz="2400" dirty="0"/>
              <a:t>di dada dengan kaki </a:t>
            </a:r>
            <a:r>
              <a:rPr lang="id-ID" sz="2400" dirty="0" smtClean="0"/>
              <a:t>jinjit.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sikap tersebut selama </a:t>
            </a:r>
            <a:r>
              <a:rPr lang="id-ID" sz="2400" dirty="0" smtClean="0"/>
              <a:t>mungkin.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i="1" dirty="0" smtClean="0"/>
              <a:t>Stopwatch </a:t>
            </a:r>
            <a:r>
              <a:rPr lang="id-ID" sz="2400" dirty="0"/>
              <a:t>dihentikan saat kaki yang diangkat menyentuh </a:t>
            </a:r>
            <a:r>
              <a:rPr lang="id-ID" sz="2400" dirty="0" smtClean="0"/>
              <a:t>tanah atau </a:t>
            </a:r>
            <a:r>
              <a:rPr lang="id-ID" sz="2400" dirty="0"/>
              <a:t>peserta kehilangan </a:t>
            </a:r>
            <a:r>
              <a:rPr lang="id-ID" sz="2400" dirty="0" smtClean="0"/>
              <a:t>keseimbangan.</a:t>
            </a:r>
            <a:endParaRPr lang="en-ID" sz="2400" dirty="0"/>
          </a:p>
        </p:txBody>
      </p:sp>
      <p:pic>
        <p:nvPicPr>
          <p:cNvPr id="59404" name="Picture 12" descr="D:\JOB ERLANGGA\PPT PJOK SMP VIII Kurikulum Merdeka\PJOK SMP VIII KM\Powerpoint\Bab 10\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81" y="1155395"/>
            <a:ext cx="3734262" cy="49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35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2592946" y="790257"/>
            <a:ext cx="66454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Pengukuran </a:t>
            </a:r>
            <a:r>
              <a:rPr lang="id-ID" sz="2400" dirty="0" smtClean="0"/>
              <a:t>Keseimbangan </a:t>
            </a:r>
            <a:r>
              <a:rPr lang="id-ID" sz="2400" i="1" dirty="0"/>
              <a:t>Standing Balance </a:t>
            </a:r>
            <a:r>
              <a:rPr lang="id-ID" sz="2400" i="1" dirty="0" smtClean="0"/>
              <a:t>Test</a:t>
            </a:r>
            <a:endParaRPr lang="en-ID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350620"/>
              </p:ext>
            </p:extLst>
          </p:nvPr>
        </p:nvGraphicFramePr>
        <p:xfrm>
          <a:off x="79420" y="1280160"/>
          <a:ext cx="12112580" cy="5242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92050"/>
                <a:gridCol w="11320530"/>
              </a:tblGrid>
              <a:tr h="360609">
                <a:tc>
                  <a:txBody>
                    <a:bodyPr/>
                    <a:lstStyle/>
                    <a:p>
                      <a:pPr algn="ctr"/>
                      <a:r>
                        <a:rPr lang="id-ID" sz="2200" dirty="0">
                          <a:effectLst/>
                        </a:rPr>
                        <a:t>Skor </a:t>
                      </a:r>
                      <a:endParaRPr lang="id-ID" sz="22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200" dirty="0" smtClean="0"/>
                        <a:t>Kriteria</a:t>
                      </a:r>
                      <a:endParaRPr lang="id-ID" sz="22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200" dirty="0" smtClean="0"/>
                        <a:t>5</a:t>
                      </a:r>
                      <a:endParaRPr lang="id-ID" sz="2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200" dirty="0">
                          <a:effectLst/>
                        </a:rPr>
                        <a:t>Peserta dapat mempertahankan keseimbangannya selama 60 </a:t>
                      </a:r>
                      <a:r>
                        <a:rPr lang="id-ID" sz="2200" dirty="0" smtClean="0">
                          <a:effectLst/>
                        </a:rPr>
                        <a:t>detik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dengan </a:t>
                      </a:r>
                      <a:r>
                        <a:rPr lang="id-ID" sz="2200" dirty="0">
                          <a:effectLst/>
                        </a:rPr>
                        <a:t>mata terbuka dan selama 15 detik tambahan dengan </a:t>
                      </a:r>
                      <a:r>
                        <a:rPr lang="id-ID" sz="2200" dirty="0" smtClean="0">
                          <a:effectLst/>
                        </a:rPr>
                        <a:t>mata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tertutup</a:t>
                      </a:r>
                      <a:r>
                        <a:rPr lang="id-ID" sz="2200" dirty="0">
                          <a:effectLst/>
                        </a:rPr>
                        <a:t>. Peserta harus </a:t>
                      </a:r>
                      <a:r>
                        <a:rPr lang="id-ID" sz="2200" dirty="0" smtClean="0">
                          <a:effectLst/>
                        </a:rPr>
                        <a:t>selalu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menggunakan </a:t>
                      </a:r>
                      <a:r>
                        <a:rPr lang="id-ID" sz="2200" dirty="0">
                          <a:effectLst/>
                        </a:rPr>
                        <a:t>tumpuan kaki </a:t>
                      </a:r>
                      <a:r>
                        <a:rPr lang="id-ID" sz="2200" dirty="0" smtClean="0">
                          <a:effectLst/>
                        </a:rPr>
                        <a:t>untuk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menjaga keseimbangannya.</a:t>
                      </a:r>
                      <a:endParaRPr lang="id-ID" sz="22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200" dirty="0" smtClean="0"/>
                        <a:t>4</a:t>
                      </a:r>
                      <a:endParaRPr lang="id-ID" sz="2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200" dirty="0">
                          <a:effectLst/>
                        </a:rPr>
                        <a:t>Peserta dapat mempertahankan keseimbangannya selama </a:t>
                      </a:r>
                      <a:r>
                        <a:rPr lang="id-ID" sz="2200" dirty="0" smtClean="0">
                          <a:effectLst/>
                        </a:rPr>
                        <a:t>60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detik </a:t>
                      </a:r>
                      <a:r>
                        <a:rPr lang="id-ID" sz="2200" dirty="0">
                          <a:effectLst/>
                        </a:rPr>
                        <a:t>dengan mata terbuka dan menggunakan tumpuan kaki </a:t>
                      </a:r>
                      <a:r>
                        <a:rPr lang="id-ID" sz="2200" dirty="0" smtClean="0">
                          <a:effectLst/>
                        </a:rPr>
                        <a:t>untuk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menjaga </a:t>
                      </a:r>
                      <a:r>
                        <a:rPr lang="id-ID" sz="2200" dirty="0">
                          <a:effectLst/>
                        </a:rPr>
                        <a:t>keseimbangan setidaknya selama 45 </a:t>
                      </a:r>
                      <a:r>
                        <a:rPr lang="id-ID" sz="2200" dirty="0" smtClean="0">
                          <a:effectLst/>
                        </a:rPr>
                        <a:t>detik.</a:t>
                      </a:r>
                      <a:endParaRPr lang="id-ID" sz="22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60179">
                <a:tc>
                  <a:txBody>
                    <a:bodyPr/>
                    <a:lstStyle/>
                    <a:p>
                      <a:pPr algn="ctr"/>
                      <a:r>
                        <a:rPr lang="id-ID" sz="2200" dirty="0" smtClean="0"/>
                        <a:t>3</a:t>
                      </a:r>
                      <a:endParaRPr lang="id-ID" sz="2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200" dirty="0">
                          <a:effectLst/>
                        </a:rPr>
                        <a:t>Peserta dapat mempertahankan keseimbangannya selama 60 </a:t>
                      </a:r>
                      <a:r>
                        <a:rPr lang="id-ID" sz="2200" dirty="0" smtClean="0">
                          <a:effectLst/>
                        </a:rPr>
                        <a:t>detik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dengan </a:t>
                      </a:r>
                      <a:r>
                        <a:rPr lang="id-ID" sz="2200" dirty="0">
                          <a:effectLst/>
                        </a:rPr>
                        <a:t>mata terbuka. Namun, perlu menggunakan bagian </a:t>
                      </a:r>
                      <a:r>
                        <a:rPr lang="id-ID" sz="2200" dirty="0" smtClean="0">
                          <a:effectLst/>
                        </a:rPr>
                        <a:t>tubuh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selain </a:t>
                      </a:r>
                      <a:r>
                        <a:rPr lang="id-ID" sz="2200" dirty="0">
                          <a:effectLst/>
                        </a:rPr>
                        <a:t>sendi pergelangan kaki (lutut, pinggul, dada, dan lengan) </a:t>
                      </a:r>
                      <a:r>
                        <a:rPr lang="id-ID" sz="2200" dirty="0" smtClean="0">
                          <a:effectLst/>
                        </a:rPr>
                        <a:t>untuk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menjaga </a:t>
                      </a:r>
                      <a:r>
                        <a:rPr lang="id-ID" sz="2200" dirty="0">
                          <a:effectLst/>
                        </a:rPr>
                        <a:t>keseimbangannya selama lebih dari 15 detik per periode.</a:t>
                      </a:r>
                      <a:endParaRPr lang="id-ID" sz="22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algn="ctr"/>
                      <a:r>
                        <a:rPr lang="id-ID" sz="2200" dirty="0" smtClean="0"/>
                        <a:t>2</a:t>
                      </a:r>
                      <a:endParaRPr lang="id-ID" sz="2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200" dirty="0">
                          <a:effectLst/>
                        </a:rPr>
                        <a:t>Peserta dapat menyeimbangkan selama 60 detik, </a:t>
                      </a:r>
                      <a:r>
                        <a:rPr lang="id-ID" sz="2200" dirty="0" smtClean="0">
                          <a:effectLst/>
                        </a:rPr>
                        <a:t>tetapi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perlu </a:t>
                      </a:r>
                      <a:r>
                        <a:rPr lang="id-ID" sz="2200" dirty="0">
                          <a:effectLst/>
                        </a:rPr>
                        <a:t>menggunakan tubuh bagian atas dan menyentuh </a:t>
                      </a:r>
                      <a:r>
                        <a:rPr lang="id-ID" sz="2200" dirty="0" smtClean="0">
                          <a:effectLst/>
                        </a:rPr>
                        <a:t>lantai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dengan </a:t>
                      </a:r>
                      <a:r>
                        <a:rPr lang="id-ID" sz="2200" dirty="0">
                          <a:effectLst/>
                        </a:rPr>
                        <a:t>kaki lainnya pada saat yang sama untuk </a:t>
                      </a:r>
                      <a:r>
                        <a:rPr lang="id-ID" sz="2200" dirty="0" smtClean="0">
                          <a:effectLst/>
                        </a:rPr>
                        <a:t>memperbaiki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ketidakseimbangannya.</a:t>
                      </a:r>
                      <a:endParaRPr lang="id-ID" sz="22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97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200" dirty="0" smtClean="0"/>
                        <a:t>1</a:t>
                      </a:r>
                      <a:endParaRPr lang="id-ID" sz="220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200" dirty="0">
                          <a:effectLst/>
                        </a:rPr>
                        <a:t>Peserta tidak bisa mengatur keseimbangan dengan satu kaki </a:t>
                      </a:r>
                      <a:r>
                        <a:rPr lang="id-ID" sz="2200" dirty="0" smtClean="0">
                          <a:effectLst/>
                        </a:rPr>
                        <a:t>untuk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periode </a:t>
                      </a:r>
                      <a:r>
                        <a:rPr lang="id-ID" sz="2200" dirty="0">
                          <a:effectLst/>
                        </a:rPr>
                        <a:t>waktu yang </a:t>
                      </a:r>
                      <a:r>
                        <a:rPr lang="id-ID" sz="2200" dirty="0" smtClean="0">
                          <a:effectLst/>
                        </a:rPr>
                        <a:t>lebih</a:t>
                      </a:r>
                      <a:r>
                        <a:rPr lang="id-ID" sz="2200" baseline="0" dirty="0" smtClean="0">
                          <a:effectLst/>
                        </a:rPr>
                        <a:t> </a:t>
                      </a:r>
                      <a:r>
                        <a:rPr lang="id-ID" sz="2200" dirty="0" smtClean="0">
                          <a:effectLst/>
                        </a:rPr>
                        <a:t>singkat</a:t>
                      </a:r>
                      <a:endParaRPr lang="id-ID" sz="22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221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632175"/>
            <a:ext cx="6467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4.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Mengukur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Koordinasi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391719" y="5297796"/>
            <a:ext cx="27056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tes melempar pada sasaran atau </a:t>
            </a:r>
            <a:r>
              <a:rPr lang="id-ID" sz="2400" dirty="0" smtClean="0"/>
              <a:t>target</a:t>
            </a:r>
            <a:endParaRPr lang="en-ID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526157" y="1947090"/>
            <a:ext cx="658213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id-ID" sz="2400" dirty="0"/>
              <a:t>tes melempar pada sasaran atau </a:t>
            </a:r>
            <a:r>
              <a:rPr lang="id-ID" sz="2400" dirty="0" smtClean="0"/>
              <a:t>target: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Latihan dillakukan dengan teman. Salah satu </a:t>
            </a:r>
            <a:r>
              <a:rPr lang="id-ID" sz="2400" dirty="0" smtClean="0"/>
              <a:t>teman membawa</a:t>
            </a:r>
            <a:r>
              <a:rPr lang="id-ID" sz="2400" dirty="0"/>
              <a:t> </a:t>
            </a:r>
            <a:r>
              <a:rPr lang="id-ID" sz="2400" dirty="0" smtClean="0"/>
              <a:t>catatan hasil.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Buatlah </a:t>
            </a:r>
            <a:r>
              <a:rPr lang="id-ID" sz="2400" dirty="0"/>
              <a:t>titik sasaran berbentuk lingkaran di tembok </a:t>
            </a:r>
            <a:r>
              <a:rPr lang="id-ID" sz="2400" dirty="0" smtClean="0"/>
              <a:t>yang berukuran </a:t>
            </a:r>
            <a:r>
              <a:rPr lang="id-ID" sz="2400" dirty="0"/>
              <a:t>kecil, yaitu 12,7 cm dengan bobot nilai 3. </a:t>
            </a:r>
            <a:r>
              <a:rPr lang="id-ID" sz="2400" dirty="0" smtClean="0"/>
              <a:t>Lingkaran kedua </a:t>
            </a:r>
            <a:r>
              <a:rPr lang="id-ID" sz="2400" dirty="0"/>
              <a:t>berukuran sedang 27,9 cm dengan bobot nilai </a:t>
            </a:r>
            <a:r>
              <a:rPr lang="id-ID" sz="2400" dirty="0" smtClean="0"/>
              <a:t>2. Lingkaran </a:t>
            </a:r>
            <a:r>
              <a:rPr lang="id-ID" sz="2400" dirty="0"/>
              <a:t>ketiga berukuran besar, yaitu 45,7 cm dengan </a:t>
            </a:r>
            <a:r>
              <a:rPr lang="id-ID" sz="2400" dirty="0" smtClean="0"/>
              <a:t>nilai 1.</a:t>
            </a:r>
            <a:endParaRPr lang="id-ID" sz="2400" dirty="0"/>
          </a:p>
        </p:txBody>
      </p:sp>
      <p:pic>
        <p:nvPicPr>
          <p:cNvPr id="60427" name="Picture 11" descr="D:\JOB ERLANGGA\PPT PJOK SMP VIII Kurikulum Merdeka\PJOK SMP VIII KM\Powerpoint\Bab 10\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7165" y="832212"/>
            <a:ext cx="7129543" cy="519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61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632175"/>
            <a:ext cx="6467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4.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Mengukur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Latihan Koordinasi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391719" y="5297796"/>
            <a:ext cx="27056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/>
              <a:t>tes melempar pada sasaran atau </a:t>
            </a:r>
            <a:r>
              <a:rPr lang="id-ID" sz="2400" dirty="0" smtClean="0"/>
              <a:t>target</a:t>
            </a:r>
            <a:endParaRPr lang="en-ID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102087" y="1434671"/>
            <a:ext cx="700620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id-ID" sz="2400" dirty="0"/>
              <a:t>tes melempar pada sasaran atau </a:t>
            </a:r>
            <a:r>
              <a:rPr lang="id-ID" sz="2400" dirty="0" smtClean="0"/>
              <a:t>target: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Tinggi </a:t>
            </a:r>
            <a:r>
              <a:rPr lang="id-ID" sz="2400" dirty="0"/>
              <a:t>sasaran dari lantai adalah 122 cm. Jarak sasaran </a:t>
            </a:r>
            <a:r>
              <a:rPr lang="id-ID" sz="2400" dirty="0" smtClean="0"/>
              <a:t>dari peserta </a:t>
            </a:r>
            <a:r>
              <a:rPr lang="id-ID" sz="2400" dirty="0"/>
              <a:t>dengan dinding tembok untuk tiga kali </a:t>
            </a:r>
            <a:r>
              <a:rPr lang="id-ID" sz="2400" dirty="0" smtClean="0"/>
              <a:t>lemparan pertama</a:t>
            </a:r>
            <a:r>
              <a:rPr lang="id-ID" sz="2400" dirty="0"/>
              <a:t>, yaitu 3,1 m, tiga kali lemparan kedua, yaitu 4,1 </a:t>
            </a:r>
            <a:r>
              <a:rPr lang="id-ID" sz="2400" dirty="0" smtClean="0"/>
              <a:t>m, dan </a:t>
            </a:r>
            <a:r>
              <a:rPr lang="id-ID" sz="2400" dirty="0"/>
              <a:t>untuk tiga kali lemparan ketiga, yaitu 5,1 m</a:t>
            </a:r>
            <a:r>
              <a:rPr lang="id-ID" sz="24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Peserta berdiri dengan sikap melempar pada </a:t>
            </a:r>
            <a:r>
              <a:rPr lang="id-ID" sz="2400" dirty="0" smtClean="0"/>
              <a:t>tempat dan jarak yang </a:t>
            </a:r>
            <a:r>
              <a:rPr lang="id-ID" sz="2400" dirty="0"/>
              <a:t>telah ditentukan. Pada aba-aba “ya”, peserta </a:t>
            </a:r>
            <a:r>
              <a:rPr lang="id-ID" sz="2400" dirty="0" smtClean="0"/>
              <a:t>melakukan lemparan </a:t>
            </a:r>
            <a:r>
              <a:rPr lang="id-ID" sz="2400" dirty="0"/>
              <a:t>dengan urutan tiga kali lemparan pada jarak 3,1 </a:t>
            </a:r>
            <a:r>
              <a:rPr lang="id-ID" sz="2400" dirty="0" smtClean="0"/>
              <a:t>m, tiga </a:t>
            </a:r>
            <a:r>
              <a:rPr lang="id-ID" sz="2400" dirty="0"/>
              <a:t>kali lemparan pada jarak 4,1 m, dan tiga kali </a:t>
            </a:r>
            <a:r>
              <a:rPr lang="id-ID" sz="2400" dirty="0" smtClean="0"/>
              <a:t>lemparan pada </a:t>
            </a:r>
            <a:r>
              <a:rPr lang="id-ID" sz="2400" dirty="0"/>
              <a:t>jarak 5,1 </a:t>
            </a:r>
            <a:r>
              <a:rPr lang="id-ID" sz="2400" dirty="0" smtClean="0"/>
              <a:t>m sehingga </a:t>
            </a:r>
            <a:r>
              <a:rPr lang="id-ID" sz="2400" dirty="0"/>
              <a:t>total lemparan sebanyak 9 </a:t>
            </a:r>
            <a:r>
              <a:rPr lang="id-ID" sz="2400" dirty="0" smtClean="0"/>
              <a:t>kali dalam </a:t>
            </a:r>
            <a:r>
              <a:rPr lang="id-ID" sz="2400" dirty="0"/>
              <a:t>tempo </a:t>
            </a:r>
            <a:r>
              <a:rPr lang="id-ID" sz="2400" dirty="0" smtClean="0"/>
              <a:t>secukupnya.</a:t>
            </a:r>
            <a:endParaRPr lang="en-ID" sz="2400" dirty="0"/>
          </a:p>
        </p:txBody>
      </p:sp>
      <p:pic>
        <p:nvPicPr>
          <p:cNvPr id="7" name="Picture 11" descr="D:\JOB ERLANGGA\PPT PJOK SMP VIII Kurikulum Merdeka\PJOK SMP VIII KM\Powerpoint\Bab 10\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7164" y="1155394"/>
            <a:ext cx="6685890" cy="487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88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286465" y="575992"/>
            <a:ext cx="55684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Mencari dan Menemukan Gerak</a:t>
            </a:r>
            <a:endParaRPr lang="en-US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286465" y="1130973"/>
            <a:ext cx="103750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cs typeface="Arial" pitchFamily="34" charset="0"/>
              </a:rPr>
              <a:t>Mari </a:t>
            </a:r>
            <a:r>
              <a:rPr lang="en-US" sz="2400" dirty="0" err="1" smtClean="0">
                <a:cs typeface="Arial" pitchFamily="34" charset="0"/>
              </a:rPr>
              <a:t>kita</a:t>
            </a:r>
            <a:r>
              <a:rPr lang="en-US" sz="2400" dirty="0" smtClean="0">
                <a:cs typeface="Arial" pitchFamily="34" charset="0"/>
              </a:rPr>
              <a:t> </a:t>
            </a:r>
            <a:r>
              <a:rPr lang="en-US" sz="2400" dirty="0" err="1" smtClean="0">
                <a:cs typeface="Arial" pitchFamily="34" charset="0"/>
              </a:rPr>
              <a:t>awali</a:t>
            </a:r>
            <a:r>
              <a:rPr lang="en-US" sz="2400" dirty="0" smtClean="0">
                <a:cs typeface="Arial" pitchFamily="34" charset="0"/>
              </a:rPr>
              <a:t> </a:t>
            </a:r>
            <a:r>
              <a:rPr lang="en-US" sz="2400" dirty="0" err="1" smtClean="0">
                <a:cs typeface="Arial" pitchFamily="34" charset="0"/>
              </a:rPr>
              <a:t>dengan</a:t>
            </a:r>
            <a:r>
              <a:rPr lang="en-US" sz="2400" dirty="0" smtClean="0">
                <a:cs typeface="Arial" pitchFamily="34" charset="0"/>
              </a:rPr>
              <a:t> </a:t>
            </a:r>
            <a:r>
              <a:rPr lang="en-US" sz="2400" dirty="0" err="1" smtClean="0">
                <a:cs typeface="Arial" pitchFamily="34" charset="0"/>
              </a:rPr>
              <a:t>kegiatan</a:t>
            </a:r>
            <a:r>
              <a:rPr lang="en-US" sz="2400" dirty="0" smtClean="0">
                <a:cs typeface="Arial" pitchFamily="34" charset="0"/>
              </a:rPr>
              <a:t> </a:t>
            </a:r>
            <a:r>
              <a:rPr lang="en-US" sz="2400" dirty="0" err="1" smtClean="0">
                <a:cs typeface="Arial" pitchFamily="34" charset="0"/>
              </a:rPr>
              <a:t>mencari</a:t>
            </a:r>
            <a:r>
              <a:rPr lang="en-US" sz="2400" dirty="0" smtClean="0">
                <a:cs typeface="Arial" pitchFamily="34" charset="0"/>
              </a:rPr>
              <a:t> </a:t>
            </a:r>
            <a:r>
              <a:rPr lang="en-US" sz="2400" dirty="0" err="1" smtClean="0">
                <a:cs typeface="Arial" pitchFamily="34" charset="0"/>
              </a:rPr>
              <a:t>dan</a:t>
            </a:r>
            <a:r>
              <a:rPr lang="en-US" sz="2400" dirty="0" smtClean="0">
                <a:cs typeface="Arial" pitchFamily="34" charset="0"/>
              </a:rPr>
              <a:t> </a:t>
            </a:r>
            <a:r>
              <a:rPr lang="en-US" sz="2400" dirty="0" err="1" smtClean="0">
                <a:cs typeface="Arial" pitchFamily="34" charset="0"/>
              </a:rPr>
              <a:t>menemukan</a:t>
            </a:r>
            <a:r>
              <a:rPr lang="en-US" sz="2400" dirty="0" smtClean="0">
                <a:cs typeface="Arial" pitchFamily="34" charset="0"/>
              </a:rPr>
              <a:t> </a:t>
            </a:r>
            <a:r>
              <a:rPr lang="en-US" sz="2400" dirty="0" err="1" smtClean="0">
                <a:cs typeface="Arial" pitchFamily="34" charset="0"/>
              </a:rPr>
              <a:t>gerak</a:t>
            </a:r>
            <a:r>
              <a:rPr lang="en-US" sz="2400" dirty="0" smtClean="0">
                <a:cs typeface="Arial" pitchFamily="34" charset="0"/>
              </a:rPr>
              <a:t> yang </a:t>
            </a:r>
            <a:r>
              <a:rPr lang="en-US" sz="2400" dirty="0" err="1" smtClean="0">
                <a:cs typeface="Arial" pitchFamily="34" charset="0"/>
              </a:rPr>
              <a:t>ada</a:t>
            </a:r>
            <a:r>
              <a:rPr lang="id-ID" sz="2400" dirty="0" smtClean="0">
                <a:cs typeface="Arial" pitchFamily="34" charset="0"/>
              </a:rPr>
              <a:t> </a:t>
            </a:r>
            <a:r>
              <a:rPr lang="en-US" sz="2400" dirty="0" err="1" smtClean="0">
                <a:cs typeface="Arial" pitchFamily="34" charset="0"/>
              </a:rPr>
              <a:t>dalam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smtClean="0">
                <a:cs typeface="Arial" pitchFamily="34" charset="0"/>
              </a:rPr>
              <a:t>a</a:t>
            </a:r>
            <a:r>
              <a:rPr lang="id-ID" sz="2400" dirty="0" smtClean="0">
                <a:cs typeface="Arial" pitchFamily="34" charset="0"/>
              </a:rPr>
              <a:t>ktivit</a:t>
            </a:r>
            <a:r>
              <a:rPr lang="en-US" sz="2400" dirty="0" smtClean="0">
                <a:cs typeface="Arial" pitchFamily="34" charset="0"/>
              </a:rPr>
              <a:t>a</a:t>
            </a:r>
            <a:r>
              <a:rPr lang="id-ID" sz="2400" dirty="0" smtClean="0">
                <a:cs typeface="Arial" pitchFamily="34" charset="0"/>
              </a:rPr>
              <a:t>s kebug</a:t>
            </a:r>
            <a:r>
              <a:rPr lang="en-US" sz="2400" dirty="0" smtClean="0">
                <a:cs typeface="Arial" pitchFamily="34" charset="0"/>
              </a:rPr>
              <a:t>a</a:t>
            </a:r>
            <a:r>
              <a:rPr lang="id-ID" sz="2400" dirty="0" smtClean="0">
                <a:cs typeface="Arial" pitchFamily="34" charset="0"/>
              </a:rPr>
              <a:t>r</a:t>
            </a:r>
            <a:r>
              <a:rPr lang="en-US" sz="2400" dirty="0" smtClean="0">
                <a:cs typeface="Arial" pitchFamily="34" charset="0"/>
              </a:rPr>
              <a:t>a</a:t>
            </a:r>
            <a:r>
              <a:rPr lang="id-ID" sz="2400" dirty="0" smtClean="0">
                <a:cs typeface="Arial" pitchFamily="34" charset="0"/>
              </a:rPr>
              <a:t>n j</a:t>
            </a:r>
            <a:r>
              <a:rPr lang="en-US" sz="2400" dirty="0" smtClean="0">
                <a:cs typeface="Arial" pitchFamily="34" charset="0"/>
              </a:rPr>
              <a:t>a</a:t>
            </a:r>
            <a:r>
              <a:rPr lang="id-ID" sz="2400" dirty="0" smtClean="0">
                <a:cs typeface="Arial" pitchFamily="34" charset="0"/>
              </a:rPr>
              <a:t>sm</a:t>
            </a:r>
            <a:r>
              <a:rPr lang="en-US" sz="2400" dirty="0" smtClean="0">
                <a:cs typeface="Arial" pitchFamily="34" charset="0"/>
              </a:rPr>
              <a:t>a</a:t>
            </a:r>
            <a:r>
              <a:rPr lang="id-ID" sz="2400" dirty="0" smtClean="0">
                <a:cs typeface="Arial" pitchFamily="34" charset="0"/>
              </a:rPr>
              <a:t>ni</a:t>
            </a:r>
            <a:r>
              <a:rPr lang="en-US" sz="2400" dirty="0" smtClean="0">
                <a:cs typeface="Arial" pitchFamily="34" charset="0"/>
              </a:rPr>
              <a:t>. Amati </a:t>
            </a:r>
            <a:r>
              <a:rPr lang="en-US" sz="2400" dirty="0" err="1" smtClean="0">
                <a:cs typeface="Arial" pitchFamily="34" charset="0"/>
              </a:rPr>
              <a:t>gambar-gambar</a:t>
            </a:r>
            <a:r>
              <a:rPr lang="en-US" sz="2400" dirty="0" smtClean="0">
                <a:cs typeface="Arial" pitchFamily="34" charset="0"/>
              </a:rPr>
              <a:t> </a:t>
            </a:r>
            <a:r>
              <a:rPr lang="en-US" sz="2400" dirty="0" err="1" smtClean="0">
                <a:cs typeface="Arial" pitchFamily="34" charset="0"/>
              </a:rPr>
              <a:t>berikut</a:t>
            </a:r>
            <a:r>
              <a:rPr lang="en-US" sz="2400" dirty="0" smtClean="0">
                <a:cs typeface="Arial" pitchFamily="34" charset="0"/>
              </a:rPr>
              <a:t>.</a:t>
            </a:r>
            <a:endParaRPr lang="en-US" sz="2400" dirty="0"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181152" y="5631973"/>
            <a:ext cx="108530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400" dirty="0">
                <a:cs typeface="Arial" panose="020B0604020202020204" pitchFamily="34" charset="0"/>
              </a:rPr>
              <a:t>Lalu, </a:t>
            </a:r>
            <a:r>
              <a:rPr lang="en-ID" sz="2400" dirty="0" err="1">
                <a:cs typeface="Arial" panose="020B0604020202020204" pitchFamily="34" charset="0"/>
              </a:rPr>
              <a:t>tulislah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gerakan</a:t>
            </a:r>
            <a:r>
              <a:rPr lang="en-ID" sz="2400" dirty="0">
                <a:cs typeface="Arial" panose="020B0604020202020204" pitchFamily="34" charset="0"/>
              </a:rPr>
              <a:t> yang </a:t>
            </a:r>
            <a:r>
              <a:rPr lang="en-ID" sz="2400" dirty="0" err="1">
                <a:cs typeface="Arial" panose="020B0604020202020204" pitchFamily="34" charset="0"/>
              </a:rPr>
              <a:t>ada</a:t>
            </a:r>
            <a:r>
              <a:rPr lang="en-ID" sz="2400" dirty="0">
                <a:cs typeface="Arial" panose="020B0604020202020204" pitchFamily="34" charset="0"/>
              </a:rPr>
              <a:t> pada </a:t>
            </a:r>
            <a:r>
              <a:rPr lang="en-ID" sz="2400" dirty="0" err="1">
                <a:cs typeface="Arial" panose="020B0604020202020204" pitchFamily="34" charset="0"/>
              </a:rPr>
              <a:t>gambar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tersebut</a:t>
            </a:r>
            <a:r>
              <a:rPr lang="en-ID" sz="2400" dirty="0">
                <a:cs typeface="Arial" panose="020B0604020202020204" pitchFamily="34" charset="0"/>
              </a:rPr>
              <a:t> dan </a:t>
            </a:r>
            <a:r>
              <a:rPr lang="en-ID" sz="2400" dirty="0" err="1">
                <a:cs typeface="Arial" panose="020B0604020202020204" pitchFamily="34" charset="0"/>
              </a:rPr>
              <a:t>identifikasi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jenis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gerak</a:t>
            </a:r>
            <a:r>
              <a:rPr lang="en-ID" sz="2400" dirty="0">
                <a:cs typeface="Arial" panose="020B0604020202020204" pitchFamily="34" charset="0"/>
              </a:rPr>
              <a:t> dan </a:t>
            </a:r>
            <a:r>
              <a:rPr lang="en-ID" sz="2400" dirty="0" err="1">
                <a:cs typeface="Arial" panose="020B0604020202020204" pitchFamily="34" charset="0"/>
              </a:rPr>
              <a:t>bagian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tubuh</a:t>
            </a:r>
            <a:r>
              <a:rPr lang="en-ID" sz="2400" dirty="0">
                <a:cs typeface="Arial" panose="020B0604020202020204" pitchFamily="34" charset="0"/>
              </a:rPr>
              <a:t> yang </a:t>
            </a:r>
            <a:r>
              <a:rPr lang="en-ID" sz="2400" dirty="0" err="1">
                <a:cs typeface="Arial" panose="020B0604020202020204" pitchFamily="34" charset="0"/>
              </a:rPr>
              <a:t>digunakan</a:t>
            </a:r>
            <a:r>
              <a:rPr lang="en-ID" sz="2400" dirty="0">
                <a:cs typeface="Arial" panose="020B0604020202020204" pitchFamily="34" charset="0"/>
              </a:rPr>
              <a:t>. </a:t>
            </a:r>
            <a:r>
              <a:rPr lang="en-ID" sz="2400" dirty="0" err="1">
                <a:cs typeface="Arial" panose="020B0604020202020204" pitchFamily="34" charset="0"/>
              </a:rPr>
              <a:t>Kemudian</a:t>
            </a:r>
            <a:r>
              <a:rPr lang="en-ID" sz="2400" dirty="0">
                <a:cs typeface="Arial" panose="020B0604020202020204" pitchFamily="34" charset="0"/>
              </a:rPr>
              <a:t>, </a:t>
            </a:r>
            <a:r>
              <a:rPr lang="en-ID" sz="2400" dirty="0" err="1">
                <a:cs typeface="Arial" panose="020B0604020202020204" pitchFamily="34" charset="0"/>
              </a:rPr>
              <a:t>tulis</a:t>
            </a:r>
            <a:r>
              <a:rPr lang="en-ID" sz="2400" dirty="0">
                <a:cs typeface="Arial" panose="020B0604020202020204" pitchFamily="34" charset="0"/>
              </a:rPr>
              <a:t> pada </a:t>
            </a:r>
            <a:r>
              <a:rPr lang="en-ID" sz="2400" dirty="0" err="1">
                <a:cs typeface="Arial" panose="020B0604020202020204" pitchFamily="34" charset="0"/>
              </a:rPr>
              <a:t>buku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tugasmu</a:t>
            </a:r>
            <a:r>
              <a:rPr lang="id-ID" sz="2400" dirty="0">
                <a:cs typeface="Arial" panose="020B0604020202020204" pitchFamily="34" charset="0"/>
              </a:rPr>
              <a:t>.</a:t>
            </a:r>
            <a:endParaRPr lang="en-ID" sz="2400" dirty="0"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875475" y="5122777"/>
            <a:ext cx="2034532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 smtClean="0">
                <a:latin typeface="Arial" pitchFamily="34" charset="0"/>
                <a:cs typeface="Arial" pitchFamily="34" charset="0"/>
              </a:rPr>
              <a:t>dokumen penerbit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3687" y="1921858"/>
            <a:ext cx="5345198" cy="38934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368" y="1703936"/>
            <a:ext cx="4926557" cy="35884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265" y="2076961"/>
            <a:ext cx="4573822" cy="333154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19" y="2273821"/>
            <a:ext cx="4610344" cy="3358152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416738" y="2611133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14" name="Oval 13"/>
          <p:cNvSpPr/>
          <p:nvPr/>
        </p:nvSpPr>
        <p:spPr>
          <a:xfrm>
            <a:off x="3544158" y="2298565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2</a:t>
            </a:r>
            <a:endParaRPr lang="en-US" sz="2400" dirty="0"/>
          </a:p>
        </p:txBody>
      </p:sp>
      <p:sp>
        <p:nvSpPr>
          <p:cNvPr id="15" name="Oval 14"/>
          <p:cNvSpPr/>
          <p:nvPr/>
        </p:nvSpPr>
        <p:spPr>
          <a:xfrm>
            <a:off x="6107054" y="3240765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3</a:t>
            </a:r>
            <a:endParaRPr lang="en-US" sz="2400" dirty="0"/>
          </a:p>
        </p:txBody>
      </p:sp>
      <p:sp>
        <p:nvSpPr>
          <p:cNvPr id="16" name="Oval 15"/>
          <p:cNvSpPr/>
          <p:nvPr/>
        </p:nvSpPr>
        <p:spPr>
          <a:xfrm>
            <a:off x="8000248" y="2076961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1117072"/>
            <a:ext cx="3672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Kecepatan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Speed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157363"/>
            <a:ext cx="78899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smtClean="0">
                <a:solidFill>
                  <a:srgbClr val="7030A0"/>
                </a:solidFill>
                <a:ea typeface="Tahoma" panose="020B0604030504040204" pitchFamily="34" charset="0"/>
                <a:cs typeface="Arial" panose="020B0604020202020204" pitchFamily="34" charset="0"/>
              </a:rPr>
              <a:t>A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ea typeface="Tahoma" panose="020B0604030504040204" pitchFamily="34" charset="0"/>
                <a:cs typeface="Arial" panose="020B0604020202020204" pitchFamily="34" charset="0"/>
              </a:rPr>
              <a:t>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Aktivitas Latihan Peningkatan Derajat Kebugaran</a:t>
            </a:r>
            <a:b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</a:b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Jasmani yang Terkait dengan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640946" y="2536600"/>
            <a:ext cx="655105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Pada aktivitas latihan peningkatan kebugaran </a:t>
            </a:r>
            <a:r>
              <a:rPr lang="id-ID" sz="2400" dirty="0" smtClean="0"/>
              <a:t>jasmani yang</a:t>
            </a:r>
            <a:r>
              <a:rPr lang="id-ID" sz="2400" dirty="0"/>
              <a:t> </a:t>
            </a:r>
            <a:r>
              <a:rPr lang="id-ID" sz="2400" dirty="0" smtClean="0"/>
              <a:t>terkait </a:t>
            </a:r>
            <a:r>
              <a:rPr lang="id-ID" sz="2400" dirty="0"/>
              <a:t>dengan keterampilan, gerak </a:t>
            </a:r>
            <a:r>
              <a:rPr lang="id-ID" sz="2400" dirty="0" smtClean="0"/>
              <a:t>kecepatan terbagi menjadi tiga </a:t>
            </a:r>
            <a:r>
              <a:rPr lang="id-ID" sz="2400" dirty="0"/>
              <a:t>jenis, yaitu kecepatan </a:t>
            </a:r>
            <a:r>
              <a:rPr lang="id-ID" sz="2400" dirty="0" smtClean="0"/>
              <a:t>sprint, kecepatan </a:t>
            </a:r>
            <a:r>
              <a:rPr lang="id-ID" sz="2400" dirty="0"/>
              <a:t>reaksi, dan </a:t>
            </a:r>
            <a:r>
              <a:rPr lang="id-ID" sz="2400" dirty="0" smtClean="0"/>
              <a:t>kecepatan bergerak</a:t>
            </a:r>
            <a:r>
              <a:rPr lang="id-ID" sz="2400" dirty="0"/>
              <a:t>. Bentuk latihannya meliputi lari cepat menempuh </a:t>
            </a:r>
            <a:r>
              <a:rPr lang="id-ID" sz="2400" dirty="0" smtClean="0"/>
              <a:t>jarak 40–60 m</a:t>
            </a:r>
            <a:r>
              <a:rPr lang="id-ID" sz="2400" dirty="0"/>
              <a:t>, lari naik turun tangga, serta lari naik dan </a:t>
            </a:r>
            <a:r>
              <a:rPr lang="id-ID" sz="2400" dirty="0" smtClean="0"/>
              <a:t>menuruni dataran tinggi.</a:t>
            </a:r>
            <a:endParaRPr lang="en-ID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274577" y="5529627"/>
            <a:ext cx="35678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/>
              <a:t>kecepatan </a:t>
            </a:r>
            <a:r>
              <a:rPr lang="id-ID" sz="2400" dirty="0"/>
              <a:t>sprint (lari cepat menempuh jarak 40–60 m) 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38" y="1640292"/>
            <a:ext cx="5545708" cy="403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31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1117072"/>
            <a:ext cx="3672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Kecepatan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Speed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142132"/>
            <a:ext cx="78899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smtClean="0">
                <a:solidFill>
                  <a:srgbClr val="7030A0"/>
                </a:solidFill>
                <a:ea typeface="Tahoma" panose="020B0604030504040204" pitchFamily="34" charset="0"/>
                <a:cs typeface="Arial" panose="020B0604020202020204" pitchFamily="34" charset="0"/>
              </a:rPr>
              <a:t>A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ea typeface="Tahoma" panose="020B0604030504040204" pitchFamily="34" charset="0"/>
                <a:cs typeface="Arial" panose="020B0604020202020204" pitchFamily="34" charset="0"/>
              </a:rPr>
              <a:t>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Aktivitas Latihan Peningkatan Derajat Kebugaran</a:t>
            </a:r>
            <a:b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</a:b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Jasmani yang Terkait dengan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1378038" y="5760199"/>
            <a:ext cx="104834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Latihan kecepatan reaksi ditunjang dengan </a:t>
            </a:r>
            <a:r>
              <a:rPr lang="id-ID" sz="2400" dirty="0" smtClean="0"/>
              <a:t>gerak refleks</a:t>
            </a:r>
            <a:r>
              <a:rPr lang="id-ID" sz="2400" dirty="0"/>
              <a:t> </a:t>
            </a:r>
            <a:r>
              <a:rPr lang="id-ID" sz="2400" dirty="0" smtClean="0"/>
              <a:t>(berubah </a:t>
            </a:r>
            <a:r>
              <a:rPr lang="id-ID" sz="2400" dirty="0"/>
              <a:t>arah) yang dapat diterapkan </a:t>
            </a:r>
            <a:r>
              <a:rPr lang="id-ID" sz="2400" dirty="0" smtClean="0"/>
              <a:t>dalam kehidupan sehari-hari, salah </a:t>
            </a:r>
            <a:r>
              <a:rPr lang="id-ID" sz="2400" dirty="0"/>
              <a:t>satunya latihan lempar </a:t>
            </a:r>
            <a:r>
              <a:rPr lang="id-ID" sz="2400" dirty="0" smtClean="0"/>
              <a:t>tangkap.</a:t>
            </a:r>
            <a:endParaRPr lang="en-ID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2157583" y="4968057"/>
            <a:ext cx="83219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/>
              <a:t>kecepatan reaksi (mempercepat </a:t>
            </a:r>
            <a:r>
              <a:rPr lang="id-ID" sz="2400" dirty="0"/>
              <a:t>dan memperlambat gerak lari</a:t>
            </a:r>
            <a:r>
              <a:rPr lang="id-ID" sz="2400" dirty="0" smtClean="0"/>
              <a:t>) 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1437" y="1986860"/>
            <a:ext cx="4041799" cy="28927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875" y="1790943"/>
            <a:ext cx="4748732" cy="34589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88" y="1357168"/>
            <a:ext cx="5051638" cy="36795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104" y="1357168"/>
            <a:ext cx="5051639" cy="367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82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1117072"/>
            <a:ext cx="3672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Kecepatan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Speed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81483"/>
            <a:ext cx="78899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smtClean="0">
                <a:solidFill>
                  <a:srgbClr val="7030A0"/>
                </a:solidFill>
                <a:ea typeface="Tahoma" panose="020B0604030504040204" pitchFamily="34" charset="0"/>
                <a:cs typeface="Arial" panose="020B0604020202020204" pitchFamily="34" charset="0"/>
              </a:rPr>
              <a:t>A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ea typeface="Tahoma" panose="020B0604030504040204" pitchFamily="34" charset="0"/>
                <a:cs typeface="Arial" panose="020B0604020202020204" pitchFamily="34" charset="0"/>
              </a:rPr>
              <a:t>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Aktivitas Latihan Peningkatan Derajat Kebugaran</a:t>
            </a:r>
            <a:b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</a:b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Jasmani yang Terkait dengan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390565" y="5483437"/>
            <a:ext cx="4088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/>
              <a:t>kecepatan bergerak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869801" y="2098834"/>
            <a:ext cx="709037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sv-SE" sz="2400" dirty="0"/>
              <a:t>kecepatan bergerak (lari naik turun tangga</a:t>
            </a:r>
            <a:r>
              <a:rPr lang="sv-SE" sz="2400" dirty="0" smtClean="0"/>
              <a:t>)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Latihan kecepatan bergerak (lari naik turun </a:t>
            </a:r>
            <a:r>
              <a:rPr lang="id-ID" sz="2400" dirty="0" smtClean="0"/>
              <a:t>tangga) dilakukan </a:t>
            </a:r>
            <a:r>
              <a:rPr lang="id-ID" sz="2400" dirty="0"/>
              <a:t>secara mandiri atau dengan </a:t>
            </a:r>
            <a:r>
              <a:rPr lang="id-ID" sz="2400" dirty="0" smtClean="0"/>
              <a:t>teman.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Pelari </a:t>
            </a:r>
            <a:r>
              <a:rPr lang="id-ID" sz="2400" dirty="0"/>
              <a:t>berdiri di depan tangga dan bersiap </a:t>
            </a:r>
            <a:r>
              <a:rPr lang="id-ID" sz="2400" dirty="0" smtClean="0"/>
              <a:t>untuk lari.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Setelah </a:t>
            </a:r>
            <a:r>
              <a:rPr lang="id-ID" sz="2400" dirty="0"/>
              <a:t>mendengar aba-aba “Ya” dan </a:t>
            </a:r>
            <a:r>
              <a:rPr lang="id-ID" sz="2400" dirty="0" smtClean="0"/>
              <a:t>bendera diangkat, pelari </a:t>
            </a:r>
            <a:r>
              <a:rPr lang="id-ID" sz="2400" dirty="0"/>
              <a:t>segera berlari menaiki tangga dan menuruni </a:t>
            </a:r>
            <a:r>
              <a:rPr lang="id-ID" sz="2400" dirty="0" smtClean="0"/>
              <a:t>tangga.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Latihan </a:t>
            </a:r>
            <a:r>
              <a:rPr lang="id-ID" sz="2400" dirty="0"/>
              <a:t>dilakukan sebanyak dua kali, </a:t>
            </a:r>
            <a:r>
              <a:rPr lang="id-ID" sz="2400" dirty="0" smtClean="0"/>
              <a:t>berselang satu kali pergantian </a:t>
            </a:r>
            <a:r>
              <a:rPr lang="id-ID" sz="2400" dirty="0"/>
              <a:t>dengan pelari </a:t>
            </a:r>
            <a:r>
              <a:rPr lang="id-ID" sz="2400" dirty="0" smtClean="0"/>
              <a:t>berikutnya.</a:t>
            </a:r>
            <a:endParaRPr lang="en-ID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2721"/>
            <a:ext cx="5814703" cy="398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59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1117072"/>
            <a:ext cx="3672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Kecepatan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Speed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152197"/>
            <a:ext cx="78899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smtClean="0">
                <a:solidFill>
                  <a:srgbClr val="7030A0"/>
                </a:solidFill>
                <a:ea typeface="Tahoma" panose="020B0604030504040204" pitchFamily="34" charset="0"/>
                <a:cs typeface="Arial" panose="020B0604020202020204" pitchFamily="34" charset="0"/>
              </a:rPr>
              <a:t>A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ea typeface="Tahoma" panose="020B0604030504040204" pitchFamily="34" charset="0"/>
                <a:cs typeface="Arial" panose="020B0604020202020204" pitchFamily="34" charset="0"/>
              </a:rPr>
              <a:t>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Aktivitas Latihan Peningkatan Derajat Kebugaran</a:t>
            </a:r>
            <a:b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</a:b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Jasmani yang Terkait dengan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364809" y="5550638"/>
            <a:ext cx="4088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/>
              <a:t>kecepatan bergerak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5101621" y="2292902"/>
            <a:ext cx="709037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fi-FI" sz="2400" dirty="0"/>
              <a:t>latihan lari naik dan menuruni dataran</a:t>
            </a:r>
            <a:br>
              <a:rPr lang="fi-FI" sz="2400" dirty="0"/>
            </a:br>
            <a:r>
              <a:rPr lang="fi-FI" sz="2400" dirty="0" smtClean="0"/>
              <a:t>tinggi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Latihan lari naik dan menuruni dataran </a:t>
            </a:r>
            <a:r>
              <a:rPr lang="id-ID" sz="2400" dirty="0" smtClean="0"/>
              <a:t>tinggi dilakukan</a:t>
            </a:r>
            <a:r>
              <a:rPr lang="id-ID" sz="2400" dirty="0"/>
              <a:t> </a:t>
            </a:r>
            <a:r>
              <a:rPr lang="id-ID" sz="2400" dirty="0" smtClean="0"/>
              <a:t>secara </a:t>
            </a:r>
            <a:r>
              <a:rPr lang="id-ID" sz="2400" dirty="0"/>
              <a:t>mandiri atau dengan </a:t>
            </a:r>
            <a:r>
              <a:rPr lang="id-ID" sz="2400" dirty="0" smtClean="0"/>
              <a:t>teman.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Pelari </a:t>
            </a:r>
            <a:r>
              <a:rPr lang="id-ID" sz="2400" dirty="0"/>
              <a:t>berlari menaiki bukit atau dataran </a:t>
            </a:r>
            <a:r>
              <a:rPr lang="id-ID" sz="2400" dirty="0" smtClean="0"/>
              <a:t>yang mempunyai</a:t>
            </a:r>
            <a:r>
              <a:rPr lang="id-ID" sz="2400" dirty="0"/>
              <a:t> </a:t>
            </a:r>
            <a:r>
              <a:rPr lang="id-ID" sz="2400" dirty="0" smtClean="0"/>
              <a:t>kemiringan </a:t>
            </a:r>
            <a:r>
              <a:rPr lang="id-ID" sz="2400" dirty="0"/>
              <a:t>30–45</a:t>
            </a:r>
            <a:r>
              <a:rPr lang="id-ID" sz="2400" dirty="0" smtClean="0"/>
              <a:t>°.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Pelari </a:t>
            </a:r>
            <a:r>
              <a:rPr lang="id-ID" sz="2400" dirty="0"/>
              <a:t>berlari dengan secepat-cepatnya </a:t>
            </a:r>
            <a:r>
              <a:rPr lang="id-ID" sz="2400" dirty="0" smtClean="0"/>
              <a:t>menempuh jarak</a:t>
            </a:r>
            <a:r>
              <a:rPr lang="id-ID" sz="2400" dirty="0"/>
              <a:t> </a:t>
            </a:r>
            <a:r>
              <a:rPr lang="id-ID" sz="2400" dirty="0" smtClean="0"/>
              <a:t>yang </a:t>
            </a:r>
            <a:r>
              <a:rPr lang="id-ID" sz="2400" dirty="0"/>
              <a:t>telah </a:t>
            </a:r>
            <a:r>
              <a:rPr lang="id-ID" sz="2400" dirty="0" smtClean="0"/>
              <a:t>ditentukan.</a:t>
            </a:r>
            <a:endParaRPr lang="en-ID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763" y="1117072"/>
            <a:ext cx="6403666" cy="466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41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1157039"/>
            <a:ext cx="3672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Kelincahan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Agility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202932"/>
            <a:ext cx="78899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smtClean="0">
                <a:solidFill>
                  <a:srgbClr val="7030A0"/>
                </a:solidFill>
                <a:ea typeface="Tahoma" panose="020B0604030504040204" pitchFamily="34" charset="0"/>
                <a:cs typeface="Arial" panose="020B0604020202020204" pitchFamily="34" charset="0"/>
              </a:rPr>
              <a:t>A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ea typeface="Tahoma" panose="020B0604030504040204" pitchFamily="34" charset="0"/>
                <a:cs typeface="Arial" panose="020B0604020202020204" pitchFamily="34" charset="0"/>
              </a:rPr>
              <a:t>.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Aktivitas Latihan Peningkatan Derajat Kebugaran</a:t>
            </a:r>
            <a:b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</a:b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Jasmani yang Terkait dengan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Keterampilan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949498" y="5615652"/>
            <a:ext cx="4858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2400" dirty="0"/>
              <a:t>latihan lari cepat memindahkan bola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6156101" y="2060833"/>
            <a:ext cx="579413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melakukan </a:t>
            </a:r>
            <a:r>
              <a:rPr lang="sv-SE" sz="2400" dirty="0"/>
              <a:t>latihan lari cepat memindahkan </a:t>
            </a:r>
            <a:r>
              <a:rPr lang="sv-SE" sz="2400" dirty="0" smtClean="0"/>
              <a:t>bola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Tentukan jarak tempuh sesuai </a:t>
            </a:r>
            <a:r>
              <a:rPr lang="id-ID" sz="2400" dirty="0" smtClean="0"/>
              <a:t>kesepakatan.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Bentuklah </a:t>
            </a:r>
            <a:r>
              <a:rPr lang="id-ID" sz="2400" dirty="0"/>
              <a:t>kelompok, masing-masing </a:t>
            </a:r>
            <a:r>
              <a:rPr lang="id-ID" sz="2400" dirty="0" smtClean="0"/>
              <a:t>kelompok terdiri atas 3–5 </a:t>
            </a:r>
            <a:r>
              <a:rPr lang="id-ID" sz="2400" dirty="0"/>
              <a:t>peserta </a:t>
            </a:r>
            <a:r>
              <a:rPr lang="id-ID" sz="2400" dirty="0" smtClean="0"/>
              <a:t>didik.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Buatlah </a:t>
            </a:r>
            <a:r>
              <a:rPr lang="id-ID" sz="2400" dirty="0"/>
              <a:t>garis start dan finis dengan jarak yang </a:t>
            </a:r>
            <a:r>
              <a:rPr lang="id-ID" sz="2400" dirty="0" smtClean="0"/>
              <a:t>telah ditentukan.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Lakukan </a:t>
            </a:r>
            <a:r>
              <a:rPr lang="id-ID" sz="2400" dirty="0"/>
              <a:t>perlombaan antarkelompok secara </a:t>
            </a:r>
            <a:r>
              <a:rPr lang="id-ID" sz="2400" dirty="0" smtClean="0"/>
              <a:t>estafet.</a:t>
            </a:r>
            <a:endParaRPr lang="en-ID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1335"/>
            <a:ext cx="5951873" cy="433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</TotalTime>
  <Words>2566</Words>
  <Application>Microsoft Office PowerPoint</Application>
  <PresentationFormat>Custom</PresentationFormat>
  <Paragraphs>303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Rifki Kurniawan</cp:lastModifiedBy>
  <cp:revision>87</cp:revision>
  <dcterms:created xsi:type="dcterms:W3CDTF">2022-05-10T01:11:12Z</dcterms:created>
  <dcterms:modified xsi:type="dcterms:W3CDTF">2023-01-25T09:13:37Z</dcterms:modified>
</cp:coreProperties>
</file>